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0" r:id="rId1"/>
  </p:sldMasterIdLst>
  <p:notesMasterIdLst>
    <p:notesMasterId r:id="rId86"/>
  </p:notesMasterIdLst>
  <p:sldIdLst>
    <p:sldId id="299" r:id="rId2"/>
    <p:sldId id="256" r:id="rId3"/>
    <p:sldId id="335" r:id="rId4"/>
    <p:sldId id="374" r:id="rId5"/>
    <p:sldId id="371" r:id="rId6"/>
    <p:sldId id="265" r:id="rId7"/>
    <p:sldId id="376" r:id="rId8"/>
    <p:sldId id="372" r:id="rId9"/>
    <p:sldId id="378" r:id="rId10"/>
    <p:sldId id="379" r:id="rId11"/>
    <p:sldId id="381" r:id="rId12"/>
    <p:sldId id="382" r:id="rId13"/>
    <p:sldId id="384" r:id="rId14"/>
    <p:sldId id="385" r:id="rId15"/>
    <p:sldId id="284" r:id="rId16"/>
    <p:sldId id="303" r:id="rId17"/>
    <p:sldId id="300" r:id="rId18"/>
    <p:sldId id="317" r:id="rId19"/>
    <p:sldId id="318" r:id="rId20"/>
    <p:sldId id="266" r:id="rId21"/>
    <p:sldId id="345" r:id="rId22"/>
    <p:sldId id="329" r:id="rId23"/>
    <p:sldId id="302" r:id="rId24"/>
    <p:sldId id="319" r:id="rId25"/>
    <p:sldId id="320" r:id="rId26"/>
    <p:sldId id="269" r:id="rId27"/>
    <p:sldId id="283" r:id="rId28"/>
    <p:sldId id="306" r:id="rId29"/>
    <p:sldId id="359" r:id="rId30"/>
    <p:sldId id="360" r:id="rId31"/>
    <p:sldId id="325" r:id="rId32"/>
    <p:sldId id="353" r:id="rId33"/>
    <p:sldId id="355" r:id="rId34"/>
    <p:sldId id="285" r:id="rId35"/>
    <p:sldId id="301" r:id="rId36"/>
    <p:sldId id="309" r:id="rId37"/>
    <p:sldId id="351" r:id="rId38"/>
    <p:sldId id="352" r:id="rId39"/>
    <p:sldId id="273" r:id="rId40"/>
    <p:sldId id="270" r:id="rId41"/>
    <p:sldId id="271" r:id="rId42"/>
    <p:sldId id="274" r:id="rId43"/>
    <p:sldId id="258" r:id="rId44"/>
    <p:sldId id="321" r:id="rId45"/>
    <p:sldId id="367" r:id="rId46"/>
    <p:sldId id="333" r:id="rId47"/>
    <p:sldId id="289" r:id="rId48"/>
    <p:sldId id="357" r:id="rId49"/>
    <p:sldId id="324" r:id="rId50"/>
    <p:sldId id="277" r:id="rId51"/>
    <p:sldId id="323" r:id="rId52"/>
    <p:sldId id="347" r:id="rId53"/>
    <p:sldId id="348" r:id="rId54"/>
    <p:sldId id="349" r:id="rId55"/>
    <p:sldId id="350" r:id="rId56"/>
    <p:sldId id="361" r:id="rId57"/>
    <p:sldId id="362" r:id="rId58"/>
    <p:sldId id="363" r:id="rId59"/>
    <p:sldId id="364" r:id="rId60"/>
    <p:sldId id="365" r:id="rId61"/>
    <p:sldId id="366" r:id="rId62"/>
    <p:sldId id="296" r:id="rId63"/>
    <p:sldId id="322" r:id="rId64"/>
    <p:sldId id="331" r:id="rId65"/>
    <p:sldId id="278" r:id="rId66"/>
    <p:sldId id="340" r:id="rId67"/>
    <p:sldId id="327" r:id="rId68"/>
    <p:sldId id="279" r:id="rId69"/>
    <p:sldId id="389" r:id="rId70"/>
    <p:sldId id="388" r:id="rId71"/>
    <p:sldId id="293" r:id="rId72"/>
    <p:sldId id="326" r:id="rId73"/>
    <p:sldId id="280" r:id="rId74"/>
    <p:sldId id="294" r:id="rId75"/>
    <p:sldId id="292" r:id="rId76"/>
    <p:sldId id="316" r:id="rId77"/>
    <p:sldId id="368" r:id="rId78"/>
    <p:sldId id="290" r:id="rId79"/>
    <p:sldId id="288" r:id="rId80"/>
    <p:sldId id="332" r:id="rId81"/>
    <p:sldId id="291" r:id="rId82"/>
    <p:sldId id="337" r:id="rId83"/>
    <p:sldId id="338" r:id="rId84"/>
    <p:sldId id="312" r:id="rId85"/>
  </p:sldIdLst>
  <p:sldSz cx="12192000" cy="6858000"/>
  <p:notesSz cx="6858000" cy="9144000"/>
  <p:embeddedFontLst>
    <p:embeddedFont>
      <p:font typeface="Noto Sans KR" panose="020B0200000000000000" pitchFamily="50" charset="-127"/>
      <p:regular r:id="rId87"/>
      <p:bold r:id="rId88"/>
    </p:embeddedFont>
    <p:embeddedFont>
      <p:font typeface="HY강B" panose="02030600000101010101" pitchFamily="18" charset="-127"/>
      <p:regular r:id="rId89"/>
    </p:embeddedFont>
    <p:embeddedFont>
      <p:font typeface="나눔고딕 ExtraBold" panose="020D0904000000000000" pitchFamily="50" charset="-127"/>
      <p:bold r:id="rId90"/>
    </p:embeddedFont>
    <p:embeddedFont>
      <p:font typeface="Hi Melody" pitchFamily="2" charset="-127"/>
      <p:regular r:id="rId91"/>
    </p:embeddedFont>
    <p:embeddedFont>
      <p:font typeface="HY목각파임B" panose="02030600000101010101" pitchFamily="18" charset="-127"/>
      <p:regular r:id="rId92"/>
    </p:embeddedFont>
    <p:embeddedFont>
      <p:font typeface="HY수평선B" panose="02030600000101010101" pitchFamily="18" charset="-127"/>
      <p:regular r:id="rId93"/>
    </p:embeddedFont>
    <p:embeddedFont>
      <p:font typeface="나눔바른펜" panose="020B0503000000000000" pitchFamily="50" charset="-127"/>
      <p:regular r:id="rId94"/>
    </p:embeddedFont>
    <p:embeddedFont>
      <p:font typeface="D2Coding" panose="020B0609020101020101" pitchFamily="49" charset="-127"/>
      <p:regular r:id="rId95"/>
      <p:bold r:id="rId96"/>
    </p:embeddedFont>
    <p:embeddedFont>
      <p:font typeface="맑은 고딕" panose="020B0503020000020004" pitchFamily="50" charset="-127"/>
      <p:regular r:id="rId97"/>
      <p:bold r:id="rId98"/>
    </p:embeddedFont>
    <p:embeddedFont>
      <p:font typeface="Arial Unicode MS" panose="020B0604020202020204" pitchFamily="50" charset="-127"/>
      <p:regular r:id="rId99"/>
    </p:embeddedFont>
    <p:embeddedFont>
      <p:font typeface="Tahoma" panose="020B0604030504040204" pitchFamily="34" charset="0"/>
      <p:regular r:id="rId100"/>
      <p:bold r:id="rId101"/>
    </p:embeddedFont>
    <p:embeddedFont>
      <p:font typeface="D2Coding" panose="020B0609020101020101" pitchFamily="49" charset="-127"/>
      <p:regular r:id="rId95"/>
      <p:bold r:id="rId96"/>
    </p:embeddedFont>
    <p:embeddedFont>
      <p:font typeface="Garamond" panose="02020404030301010803" pitchFamily="18" charset="0"/>
      <p:regular r:id="rId102"/>
      <p:bold r:id="rId103"/>
      <p:italic r:id="rId104"/>
    </p:embeddedFont>
    <p:embeddedFont>
      <p:font typeface="나눔고딕" panose="020D0604000000000000" pitchFamily="50" charset="-127"/>
      <p:regular r:id="rId105"/>
      <p:bold r:id="rId10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2" clrIdx="0">
    <p:extLst>
      <p:ext uri="{19B8F6BF-5375-455C-9EA6-DF929625EA0E}">
        <p15:presenceInfo xmlns:p15="http://schemas.microsoft.com/office/powerpoint/2012/main" userId="113e896df879ff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F76"/>
    <a:srgbClr val="0000FF"/>
    <a:srgbClr val="2501FF"/>
    <a:srgbClr val="8FCEF9"/>
    <a:srgbClr val="8D4E09"/>
    <a:srgbClr val="EF8511"/>
    <a:srgbClr val="E7C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8" autoAdjust="0"/>
    <p:restoredTop sz="92857" autoAdjust="0"/>
  </p:normalViewPr>
  <p:slideViewPr>
    <p:cSldViewPr snapToGrid="0">
      <p:cViewPr varScale="1">
        <p:scale>
          <a:sx n="91" d="100"/>
          <a:sy n="91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94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7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4.fntdata"/><Relationship Id="rId105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11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8DC1A-D9F2-47E1-863C-65F9401FED92}" type="doc">
      <dgm:prSet loTypeId="urn:microsoft.com/office/officeart/2005/8/layout/hList1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2CC0D281-2D04-40D9-AE60-FBDB7B3BD946}">
      <dgm:prSet custT="1"/>
      <dgm:spPr>
        <a:solidFill>
          <a:srgbClr val="258F76"/>
        </a:solidFill>
      </dgm:spPr>
      <dgm:t>
        <a:bodyPr/>
        <a:lstStyle/>
        <a:p>
          <a:pPr rtl="0" latinLnBrk="1"/>
          <a:r>
            <a:rPr lang="en-US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id </a:t>
          </a:r>
          <a:r>
            <a:rPr lang="ko-KR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아이디 </a:t>
          </a:r>
          <a:r>
            <a:rPr lang="ko-KR" sz="2800" spc="-150" dirty="0" err="1" smtClean="0">
              <a:latin typeface="D2Coding" panose="020B0609020101020101" pitchFamily="49" charset="-127"/>
              <a:ea typeface="D2Coding" panose="020B0609020101020101" pitchFamily="49" charset="-127"/>
            </a:rPr>
            <a:t>선택자</a:t>
          </a:r>
          <a:endParaRPr lang="en-US" sz="2800" spc="-150" dirty="0" smtClean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082FFB67-4054-42A2-A43A-A3FF4A37C10A}" type="parTrans" cxnId="{F1729027-8655-4C54-A5FE-C5E21B1CBFAE}">
      <dgm:prSet/>
      <dgm:spPr/>
      <dgm:t>
        <a:bodyPr/>
        <a:lstStyle/>
        <a:p>
          <a:pPr latinLnBrk="1"/>
          <a:endParaRPr lang="ko-KR" altLang="en-US"/>
        </a:p>
      </dgm:t>
    </dgm:pt>
    <dgm:pt modelId="{31B26916-875E-4089-8D1E-C3597D1120C8}" type="sibTrans" cxnId="{F1729027-8655-4C54-A5FE-C5E21B1CBFAE}">
      <dgm:prSet/>
      <dgm:spPr/>
      <dgm:t>
        <a:bodyPr/>
        <a:lstStyle/>
        <a:p>
          <a:pPr latinLnBrk="1"/>
          <a:endParaRPr lang="ko-KR" altLang="en-US"/>
        </a:p>
      </dgm:t>
    </dgm:pt>
    <dgm:pt modelId="{A6C3AEB4-FB49-4E5F-B0E6-A35CB15A2399}">
      <dgm:prSet custT="1"/>
      <dgm:spPr/>
      <dgm:t>
        <a:bodyPr/>
        <a:lstStyle/>
        <a:p>
          <a:pPr algn="l" rtl="0" latinLnBrk="1"/>
          <a:r>
            <a:rPr lang="en-US" sz="14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문서에서 </a:t>
          </a:r>
          <a:r>
            <a:rPr lang="ko-KR" sz="1200" b="1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한 번만 적용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할 수 있다</a:t>
          </a:r>
          <a:r>
            <a:rPr 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 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자바스크립트 프로그램을 사용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시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요소 구별할 때 사용한다</a:t>
          </a:r>
          <a:r>
            <a:rPr 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</a:t>
          </a:r>
          <a:endParaRPr lang="ko-KR" altLang="en-US" sz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F4E1FA03-1E7E-45CA-B0B2-2865AA589A43}" type="parTrans" cxnId="{F6CDD6DE-4A50-443F-BF7C-19EDA183902D}">
      <dgm:prSet/>
      <dgm:spPr/>
      <dgm:t>
        <a:bodyPr/>
        <a:lstStyle/>
        <a:p>
          <a:pPr latinLnBrk="1"/>
          <a:endParaRPr lang="ko-KR" altLang="en-US"/>
        </a:p>
      </dgm:t>
    </dgm:pt>
    <dgm:pt modelId="{C9985333-ECDE-4888-B0DB-1D24E1FF1558}" type="sibTrans" cxnId="{F6CDD6DE-4A50-443F-BF7C-19EDA183902D}">
      <dgm:prSet/>
      <dgm:spPr/>
      <dgm:t>
        <a:bodyPr/>
        <a:lstStyle/>
        <a:p>
          <a:pPr latinLnBrk="1"/>
          <a:endParaRPr lang="ko-KR" altLang="en-US"/>
        </a:p>
      </dgm:t>
    </dgm:pt>
    <dgm:pt modelId="{F4E9FC85-449A-48D0-87CB-DE2541B55410}">
      <dgm:prSet custT="1"/>
      <dgm:spPr>
        <a:solidFill>
          <a:srgbClr val="258F76"/>
        </a:solidFill>
      </dgm:spPr>
      <dgm:t>
        <a:bodyPr/>
        <a:lstStyle/>
        <a:p>
          <a:pPr latinLnBrk="1"/>
          <a:r>
            <a:rPr lang="en-US" altLang="ko-KR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class </a:t>
          </a:r>
          <a:r>
            <a:rPr lang="ko-KR" altLang="en-US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클래스 </a:t>
          </a:r>
          <a:r>
            <a:rPr lang="ko-KR" altLang="en-US" sz="2800" spc="-150" dirty="0" err="1" smtClean="0">
              <a:latin typeface="D2Coding" panose="020B0609020101020101" pitchFamily="49" charset="-127"/>
              <a:ea typeface="D2Coding" panose="020B0609020101020101" pitchFamily="49" charset="-127"/>
            </a:rPr>
            <a:t>선택자</a:t>
          </a:r>
          <a:r>
            <a:rPr lang="ko-KR" altLang="en-US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endParaRPr lang="ko-KR" altLang="en-US" sz="28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21D363FC-69D5-45B5-BC3B-48FACBC64A2A}" type="parTrans" cxnId="{6EAD6BF5-33A4-443D-B85C-0C1A31DDEAB9}">
      <dgm:prSet/>
      <dgm:spPr/>
      <dgm:t>
        <a:bodyPr/>
        <a:lstStyle/>
        <a:p>
          <a:pPr latinLnBrk="1"/>
          <a:endParaRPr lang="ko-KR" altLang="en-US"/>
        </a:p>
      </dgm:t>
    </dgm:pt>
    <dgm:pt modelId="{F1649A75-C820-41AA-AF1B-07FDAB153B30}" type="sibTrans" cxnId="{6EAD6BF5-33A4-443D-B85C-0C1A31DDEAB9}">
      <dgm:prSet/>
      <dgm:spPr/>
      <dgm:t>
        <a:bodyPr/>
        <a:lstStyle/>
        <a:p>
          <a:pPr latinLnBrk="1"/>
          <a:endParaRPr lang="ko-KR" altLang="en-US"/>
        </a:p>
      </dgm:t>
    </dgm:pt>
    <dgm:pt modelId="{71A152A6-C94A-4C78-B6C6-65EB92725E2D}">
      <dgm:prSet custT="1"/>
      <dgm:spPr/>
      <dgm:t>
        <a:bodyPr/>
        <a:lstStyle/>
        <a:p>
          <a:pPr algn="l" latinLnBrk="1"/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요소 하나에 클래스 스타일 </a:t>
          </a:r>
          <a:r>
            <a:rPr lang="en-US" alt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2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개 이상 적용할 수 있다</a:t>
          </a:r>
          <a:r>
            <a:rPr lang="en-US" alt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 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즉 문서에서 </a:t>
          </a:r>
          <a:r>
            <a:rPr lang="ko-KR" altLang="en-US" sz="1200" b="1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여러 번 적용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할 수 있다</a:t>
          </a:r>
          <a:r>
            <a:rPr lang="en-US" alt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</a:t>
          </a:r>
          <a:endParaRPr lang="ko-KR" altLang="en-US" sz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73C74EE4-6FAD-4F18-8CD7-702DE6894CFA}" type="parTrans" cxnId="{3807911B-A07F-4B12-A76A-E866816262E9}">
      <dgm:prSet/>
      <dgm:spPr/>
      <dgm:t>
        <a:bodyPr/>
        <a:lstStyle/>
        <a:p>
          <a:pPr latinLnBrk="1"/>
          <a:endParaRPr lang="ko-KR" altLang="en-US"/>
        </a:p>
      </dgm:t>
    </dgm:pt>
    <dgm:pt modelId="{022CD921-2BF8-4ED6-819F-1EFB0C419075}" type="sibTrans" cxnId="{3807911B-A07F-4B12-A76A-E866816262E9}">
      <dgm:prSet/>
      <dgm:spPr/>
      <dgm:t>
        <a:bodyPr/>
        <a:lstStyle/>
        <a:p>
          <a:pPr latinLnBrk="1"/>
          <a:endParaRPr lang="ko-KR" altLang="en-US"/>
        </a:p>
      </dgm:t>
    </dgm:pt>
    <dgm:pt modelId="{1E5E775D-7FFF-44E3-A695-9CC58D07DE40}">
      <dgm:prSet custT="1"/>
      <dgm:spPr/>
      <dgm:t>
        <a:bodyPr/>
        <a:lstStyle/>
        <a:p>
          <a:pPr algn="l" latinLnBrk="1"/>
          <a:r>
            <a:rPr lang="en-US" altLang="ko-KR" sz="1400" spc="0" dirty="0" smtClean="0">
              <a:latin typeface="D2Coding" panose="020B0609020101020101" pitchFamily="49" charset="-127"/>
              <a:ea typeface="D2Coding" panose="020B0609020101020101" pitchFamily="49" charset="-127"/>
            </a:rPr>
            <a:t>&lt;div class="new-style"&gt; </a:t>
          </a:r>
          <a:r>
            <a:rPr lang="ko-KR" altLang="en-US" sz="14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태그에</a:t>
          </a:r>
          <a:endParaRPr lang="ko-KR" altLang="en-US" sz="14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A02ACFEA-DC9B-4F75-ACCF-AD80D51326DD}" type="parTrans" cxnId="{F34A3103-80B0-49A7-BE95-EE6182264463}">
      <dgm:prSet/>
      <dgm:spPr/>
      <dgm:t>
        <a:bodyPr/>
        <a:lstStyle/>
        <a:p>
          <a:pPr latinLnBrk="1"/>
          <a:endParaRPr lang="ko-KR" altLang="en-US"/>
        </a:p>
      </dgm:t>
    </dgm:pt>
    <dgm:pt modelId="{73FD3A7B-87ED-468C-B0E1-076AB3E1A6DB}" type="sibTrans" cxnId="{F34A3103-80B0-49A7-BE95-EE6182264463}">
      <dgm:prSet/>
      <dgm:spPr/>
      <dgm:t>
        <a:bodyPr/>
        <a:lstStyle/>
        <a:p>
          <a:pPr latinLnBrk="1"/>
          <a:endParaRPr lang="ko-KR" altLang="en-US"/>
        </a:p>
      </dgm:t>
    </dgm:pt>
    <dgm:pt modelId="{1ED1091D-CE65-4444-9B76-147D9DDACBBB}">
      <dgm:prSet custT="1"/>
      <dgm:spPr/>
      <dgm:t>
        <a:bodyPr/>
        <a:lstStyle/>
        <a:p>
          <a:pPr algn="l" rtl="0" latinLnBrk="1"/>
          <a:r>
            <a:rPr lang="en-US" sz="1200" spc="0" dirty="0" smtClean="0">
              <a:latin typeface="D2Coding" panose="020B0609020101020101" pitchFamily="49" charset="-127"/>
              <a:ea typeface="D2Coding" panose="020B0609020101020101" pitchFamily="49" charset="-127"/>
            </a:rPr>
            <a:t>&lt;div id="new-style"&gt;</a:t>
          </a:r>
          <a:r>
            <a:rPr 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태그</a:t>
          </a:r>
          <a:endParaRPr lang="ko-KR" altLang="en-US" sz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AECC38E7-9826-4861-BEEB-923C4936EE4C}" type="parTrans" cxnId="{0B9705EA-A7B8-40CE-A874-34AFB34E8DCB}">
      <dgm:prSet/>
      <dgm:spPr/>
      <dgm:t>
        <a:bodyPr/>
        <a:lstStyle/>
        <a:p>
          <a:pPr latinLnBrk="1"/>
          <a:endParaRPr lang="ko-KR" altLang="en-US"/>
        </a:p>
      </dgm:t>
    </dgm:pt>
    <dgm:pt modelId="{A1FD96E3-028E-438A-9EAE-F88BFB6DD8C4}" type="sibTrans" cxnId="{0B9705EA-A7B8-40CE-A874-34AFB34E8DCB}">
      <dgm:prSet/>
      <dgm:spPr/>
      <dgm:t>
        <a:bodyPr/>
        <a:lstStyle/>
        <a:p>
          <a:pPr latinLnBrk="1"/>
          <a:endParaRPr lang="ko-KR" altLang="en-US"/>
        </a:p>
      </dgm:t>
    </dgm:pt>
    <dgm:pt modelId="{CB8F07E7-801C-40A9-B0B0-73F656AD7121}">
      <dgm:prSet/>
      <dgm:spPr/>
      <dgm:t>
        <a:bodyPr/>
        <a:lstStyle/>
        <a:p>
          <a:pPr algn="l" rtl="0" latinLnBrk="1"/>
          <a:endParaRPr lang="ko-KR" altLang="en-US" sz="14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0CAC143B-4672-42F8-AB8E-70EA24D4E130}" type="parTrans" cxnId="{06A00188-8092-4B86-BD47-4A3693EB4664}">
      <dgm:prSet/>
      <dgm:spPr/>
      <dgm:t>
        <a:bodyPr/>
        <a:lstStyle/>
        <a:p>
          <a:pPr latinLnBrk="1"/>
          <a:endParaRPr lang="ko-KR" altLang="en-US"/>
        </a:p>
      </dgm:t>
    </dgm:pt>
    <dgm:pt modelId="{8A8032DC-68D1-440F-895E-AF8ADD8DBFAB}" type="sibTrans" cxnId="{06A00188-8092-4B86-BD47-4A3693EB4664}">
      <dgm:prSet/>
      <dgm:spPr/>
      <dgm:t>
        <a:bodyPr/>
        <a:lstStyle/>
        <a:p>
          <a:pPr latinLnBrk="1"/>
          <a:endParaRPr lang="ko-KR" altLang="en-US"/>
        </a:p>
      </dgm:t>
    </dgm:pt>
    <dgm:pt modelId="{07CF7977-521C-4057-B926-366067457CAA}">
      <dgm:prSet/>
      <dgm:spPr/>
      <dgm:t>
        <a:bodyPr/>
        <a:lstStyle/>
        <a:p>
          <a:pPr algn="l" latinLnBrk="1"/>
          <a:endParaRPr lang="ko-KR" altLang="en-US" sz="15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1C4F5075-E9DE-44BC-A243-7AC036B40DCA}" type="parTrans" cxnId="{810CF0D2-B6F4-454D-BBE2-BF6F46E81575}">
      <dgm:prSet/>
      <dgm:spPr/>
      <dgm:t>
        <a:bodyPr/>
        <a:lstStyle/>
        <a:p>
          <a:pPr latinLnBrk="1"/>
          <a:endParaRPr lang="ko-KR" altLang="en-US"/>
        </a:p>
      </dgm:t>
    </dgm:pt>
    <dgm:pt modelId="{52AAC76F-D33E-46FE-A6D0-FA31FD1D5D51}" type="sibTrans" cxnId="{810CF0D2-B6F4-454D-BBE2-BF6F46E81575}">
      <dgm:prSet/>
      <dgm:spPr/>
      <dgm:t>
        <a:bodyPr/>
        <a:lstStyle/>
        <a:p>
          <a:pPr latinLnBrk="1"/>
          <a:endParaRPr lang="ko-KR" altLang="en-US"/>
        </a:p>
      </dgm:t>
    </dgm:pt>
    <dgm:pt modelId="{27BD8696-1579-4E6E-BD8E-B3A61990C6AB}" type="pres">
      <dgm:prSet presAssocID="{D4C8DC1A-D9F2-47E1-863C-65F9401FED9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7130D1-ED23-4202-A556-E95CB4C38BCC}" type="pres">
      <dgm:prSet presAssocID="{2CC0D281-2D04-40D9-AE60-FBDB7B3BD946}" presName="composite" presStyleCnt="0"/>
      <dgm:spPr/>
    </dgm:pt>
    <dgm:pt modelId="{D9310430-10D5-4297-9ADC-A01AF076207A}" type="pres">
      <dgm:prSet presAssocID="{2CC0D281-2D04-40D9-AE60-FBDB7B3BD9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045130-DE81-4EBC-BA21-60F9ADE2B781}" type="pres">
      <dgm:prSet presAssocID="{2CC0D281-2D04-40D9-AE60-FBDB7B3BD9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A1A31D-7DEC-45E1-A3EF-C7D2D37F3A5A}" type="pres">
      <dgm:prSet presAssocID="{31B26916-875E-4089-8D1E-C3597D1120C8}" presName="space" presStyleCnt="0"/>
      <dgm:spPr/>
    </dgm:pt>
    <dgm:pt modelId="{E5FB2C49-E94B-40BB-8270-C62FBA714ECC}" type="pres">
      <dgm:prSet presAssocID="{F4E9FC85-449A-48D0-87CB-DE2541B55410}" presName="composite" presStyleCnt="0"/>
      <dgm:spPr/>
    </dgm:pt>
    <dgm:pt modelId="{45782EFE-96BF-446C-B81F-A2093683D7BD}" type="pres">
      <dgm:prSet presAssocID="{F4E9FC85-449A-48D0-87CB-DE2541B55410}" presName="parTx" presStyleLbl="alignNode1" presStyleIdx="1" presStyleCnt="2" custLinFactNeighborX="259" custLinFactNeighborY="9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66C6E3-C9BC-4F41-81AD-05049582C309}" type="pres">
      <dgm:prSet presAssocID="{F4E9FC85-449A-48D0-87CB-DE2541B55410}" presName="desTx" presStyleLbl="alignAccFollowNode1" presStyleIdx="1" presStyleCnt="2" custLinFactNeighborX="259" custLinFactNeighborY="12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807911B-A07F-4B12-A76A-E866816262E9}" srcId="{F4E9FC85-449A-48D0-87CB-DE2541B55410}" destId="{71A152A6-C94A-4C78-B6C6-65EB92725E2D}" srcOrd="0" destOrd="0" parTransId="{73C74EE4-6FAD-4F18-8CD7-702DE6894CFA}" sibTransId="{022CD921-2BF8-4ED6-819F-1EFB0C419075}"/>
    <dgm:cxn modelId="{0B9705EA-A7B8-40CE-A874-34AFB34E8DCB}" srcId="{2CC0D281-2D04-40D9-AE60-FBDB7B3BD946}" destId="{1ED1091D-CE65-4444-9B76-147D9DDACBBB}" srcOrd="1" destOrd="0" parTransId="{AECC38E7-9826-4861-BEEB-923C4936EE4C}" sibTransId="{A1FD96E3-028E-438A-9EAE-F88BFB6DD8C4}"/>
    <dgm:cxn modelId="{BFE18B62-FCB2-4363-A00E-6895431B29AB}" type="presOf" srcId="{07CF7977-521C-4057-B926-366067457CAA}" destId="{5A66C6E3-C9BC-4F41-81AD-05049582C309}" srcOrd="0" destOrd="2" presId="urn:microsoft.com/office/officeart/2005/8/layout/hList1"/>
    <dgm:cxn modelId="{1F77AEDA-08FE-4275-A1B2-F3DEB1D01197}" type="presOf" srcId="{CB8F07E7-801C-40A9-B0B0-73F656AD7121}" destId="{93045130-DE81-4EBC-BA21-60F9ADE2B781}" srcOrd="0" destOrd="2" presId="urn:microsoft.com/office/officeart/2005/8/layout/hList1"/>
    <dgm:cxn modelId="{6EAD6BF5-33A4-443D-B85C-0C1A31DDEAB9}" srcId="{D4C8DC1A-D9F2-47E1-863C-65F9401FED92}" destId="{F4E9FC85-449A-48D0-87CB-DE2541B55410}" srcOrd="1" destOrd="0" parTransId="{21D363FC-69D5-45B5-BC3B-48FACBC64A2A}" sibTransId="{F1649A75-C820-41AA-AF1B-07FDAB153B30}"/>
    <dgm:cxn modelId="{798A9CE3-4896-41EA-8001-B3C8FA1C12C2}" type="presOf" srcId="{71A152A6-C94A-4C78-B6C6-65EB92725E2D}" destId="{5A66C6E3-C9BC-4F41-81AD-05049582C309}" srcOrd="0" destOrd="0" presId="urn:microsoft.com/office/officeart/2005/8/layout/hList1"/>
    <dgm:cxn modelId="{D14341B1-47FF-414F-AEC1-711147F4AD9B}" type="presOf" srcId="{D4C8DC1A-D9F2-47E1-863C-65F9401FED92}" destId="{27BD8696-1579-4E6E-BD8E-B3A61990C6AB}" srcOrd="0" destOrd="0" presId="urn:microsoft.com/office/officeart/2005/8/layout/hList1"/>
    <dgm:cxn modelId="{F34A3103-80B0-49A7-BE95-EE6182264463}" srcId="{F4E9FC85-449A-48D0-87CB-DE2541B55410}" destId="{1E5E775D-7FFF-44E3-A695-9CC58D07DE40}" srcOrd="1" destOrd="0" parTransId="{A02ACFEA-DC9B-4F75-ACCF-AD80D51326DD}" sibTransId="{73FD3A7B-87ED-468C-B0E1-076AB3E1A6DB}"/>
    <dgm:cxn modelId="{F6CDD6DE-4A50-443F-BF7C-19EDA183902D}" srcId="{2CC0D281-2D04-40D9-AE60-FBDB7B3BD946}" destId="{A6C3AEB4-FB49-4E5F-B0E6-A35CB15A2399}" srcOrd="0" destOrd="0" parTransId="{F4E1FA03-1E7E-45CA-B0B2-2865AA589A43}" sibTransId="{C9985333-ECDE-4888-B0DB-1D24E1FF1558}"/>
    <dgm:cxn modelId="{B70E2888-AF7E-4FBE-BBE4-2E636FD2AC1D}" type="presOf" srcId="{A6C3AEB4-FB49-4E5F-B0E6-A35CB15A2399}" destId="{93045130-DE81-4EBC-BA21-60F9ADE2B781}" srcOrd="0" destOrd="0" presId="urn:microsoft.com/office/officeart/2005/8/layout/hList1"/>
    <dgm:cxn modelId="{6C7AA023-A8EA-45DA-ACBC-22D15D9DA5EA}" type="presOf" srcId="{2CC0D281-2D04-40D9-AE60-FBDB7B3BD946}" destId="{D9310430-10D5-4297-9ADC-A01AF076207A}" srcOrd="0" destOrd="0" presId="urn:microsoft.com/office/officeart/2005/8/layout/hList1"/>
    <dgm:cxn modelId="{0D969382-C194-4ABB-9431-8E45AD3EA12C}" type="presOf" srcId="{F4E9FC85-449A-48D0-87CB-DE2541B55410}" destId="{45782EFE-96BF-446C-B81F-A2093683D7BD}" srcOrd="0" destOrd="0" presId="urn:microsoft.com/office/officeart/2005/8/layout/hList1"/>
    <dgm:cxn modelId="{810CF0D2-B6F4-454D-BBE2-BF6F46E81575}" srcId="{F4E9FC85-449A-48D0-87CB-DE2541B55410}" destId="{07CF7977-521C-4057-B926-366067457CAA}" srcOrd="2" destOrd="0" parTransId="{1C4F5075-E9DE-44BC-A243-7AC036B40DCA}" sibTransId="{52AAC76F-D33E-46FE-A6D0-FA31FD1D5D51}"/>
    <dgm:cxn modelId="{06A00188-8092-4B86-BD47-4A3693EB4664}" srcId="{2CC0D281-2D04-40D9-AE60-FBDB7B3BD946}" destId="{CB8F07E7-801C-40A9-B0B0-73F656AD7121}" srcOrd="2" destOrd="0" parTransId="{0CAC143B-4672-42F8-AB8E-70EA24D4E130}" sibTransId="{8A8032DC-68D1-440F-895E-AF8ADD8DBFAB}"/>
    <dgm:cxn modelId="{D36C6A83-26DA-40EB-9550-82346385AECA}" type="presOf" srcId="{1E5E775D-7FFF-44E3-A695-9CC58D07DE40}" destId="{5A66C6E3-C9BC-4F41-81AD-05049582C309}" srcOrd="0" destOrd="1" presId="urn:microsoft.com/office/officeart/2005/8/layout/hList1"/>
    <dgm:cxn modelId="{F1729027-8655-4C54-A5FE-C5E21B1CBFAE}" srcId="{D4C8DC1A-D9F2-47E1-863C-65F9401FED92}" destId="{2CC0D281-2D04-40D9-AE60-FBDB7B3BD946}" srcOrd="0" destOrd="0" parTransId="{082FFB67-4054-42A2-A43A-A3FF4A37C10A}" sibTransId="{31B26916-875E-4089-8D1E-C3597D1120C8}"/>
    <dgm:cxn modelId="{F5FE6A50-6E83-4102-B55B-2673E83E4EF7}" type="presOf" srcId="{1ED1091D-CE65-4444-9B76-147D9DDACBBB}" destId="{93045130-DE81-4EBC-BA21-60F9ADE2B781}" srcOrd="0" destOrd="1" presId="urn:microsoft.com/office/officeart/2005/8/layout/hList1"/>
    <dgm:cxn modelId="{39AD54F5-38C2-4900-A32C-575FE1E3A656}" type="presParOf" srcId="{27BD8696-1579-4E6E-BD8E-B3A61990C6AB}" destId="{CA7130D1-ED23-4202-A556-E95CB4C38BCC}" srcOrd="0" destOrd="0" presId="urn:microsoft.com/office/officeart/2005/8/layout/hList1"/>
    <dgm:cxn modelId="{F3D981F4-1D63-45CE-A22E-ADA821F75E80}" type="presParOf" srcId="{CA7130D1-ED23-4202-A556-E95CB4C38BCC}" destId="{D9310430-10D5-4297-9ADC-A01AF076207A}" srcOrd="0" destOrd="0" presId="urn:microsoft.com/office/officeart/2005/8/layout/hList1"/>
    <dgm:cxn modelId="{A8AA757E-DA56-4C4A-B8DA-C51FD290197F}" type="presParOf" srcId="{CA7130D1-ED23-4202-A556-E95CB4C38BCC}" destId="{93045130-DE81-4EBC-BA21-60F9ADE2B781}" srcOrd="1" destOrd="0" presId="urn:microsoft.com/office/officeart/2005/8/layout/hList1"/>
    <dgm:cxn modelId="{9D531841-EE5F-4506-A3A0-E05579EA1AB9}" type="presParOf" srcId="{27BD8696-1579-4E6E-BD8E-B3A61990C6AB}" destId="{D7A1A31D-7DEC-45E1-A3EF-C7D2D37F3A5A}" srcOrd="1" destOrd="0" presId="urn:microsoft.com/office/officeart/2005/8/layout/hList1"/>
    <dgm:cxn modelId="{986212DF-4A14-4FEB-BA25-31306782F7B9}" type="presParOf" srcId="{27BD8696-1579-4E6E-BD8E-B3A61990C6AB}" destId="{E5FB2C49-E94B-40BB-8270-C62FBA714ECC}" srcOrd="2" destOrd="0" presId="urn:microsoft.com/office/officeart/2005/8/layout/hList1"/>
    <dgm:cxn modelId="{A285EDE7-3875-4E7C-93B5-F8559B22A697}" type="presParOf" srcId="{E5FB2C49-E94B-40BB-8270-C62FBA714ECC}" destId="{45782EFE-96BF-446C-B81F-A2093683D7BD}" srcOrd="0" destOrd="0" presId="urn:microsoft.com/office/officeart/2005/8/layout/hList1"/>
    <dgm:cxn modelId="{9A403FE3-267C-403F-A9E1-8FE28E76227D}" type="presParOf" srcId="{E5FB2C49-E94B-40BB-8270-C62FBA714ECC}" destId="{5A66C6E3-C9BC-4F41-81AD-05049582C3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10430-10D5-4297-9ADC-A01AF076207A}">
      <dsp:nvSpPr>
        <dsp:cNvPr id="0" name=""/>
        <dsp:cNvSpPr/>
      </dsp:nvSpPr>
      <dsp:spPr>
        <a:xfrm>
          <a:off x="42" y="61750"/>
          <a:ext cx="4082219" cy="1632887"/>
        </a:xfrm>
        <a:prstGeom prst="rect">
          <a:avLst/>
        </a:prstGeom>
        <a:solidFill>
          <a:srgbClr val="258F76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id </a:t>
          </a:r>
          <a:r>
            <a:rPr lang="ko-KR" sz="28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아이디 </a:t>
          </a:r>
          <a:r>
            <a:rPr lang="ko-KR" sz="2800" kern="1200" spc="-150" dirty="0" err="1" smtClean="0">
              <a:latin typeface="D2Coding" panose="020B0609020101020101" pitchFamily="49" charset="-127"/>
              <a:ea typeface="D2Coding" panose="020B0609020101020101" pitchFamily="49" charset="-127"/>
            </a:rPr>
            <a:t>선택자</a:t>
          </a:r>
          <a:endParaRPr lang="en-US" sz="2800" kern="1200" spc="-150" dirty="0" smtClean="0">
            <a:latin typeface="D2Coding" panose="020B0609020101020101" pitchFamily="49" charset="-127"/>
            <a:ea typeface="D2Coding" panose="020B0609020101020101" pitchFamily="49" charset="-127"/>
          </a:endParaRPr>
        </a:p>
      </dsp:txBody>
      <dsp:txXfrm>
        <a:off x="42" y="61750"/>
        <a:ext cx="4082219" cy="1632887"/>
      </dsp:txXfrm>
    </dsp:sp>
    <dsp:sp modelId="{93045130-DE81-4EBC-BA21-60F9ADE2B781}">
      <dsp:nvSpPr>
        <dsp:cNvPr id="0" name=""/>
        <dsp:cNvSpPr/>
      </dsp:nvSpPr>
      <dsp:spPr>
        <a:xfrm>
          <a:off x="42" y="1694637"/>
          <a:ext cx="4082219" cy="285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r>
            <a:rPr 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문서에서 </a:t>
          </a:r>
          <a:r>
            <a:rPr lang="ko-KR" sz="1200" b="1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한 번만 적용</a:t>
          </a:r>
          <a:r>
            <a:rPr 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할 수 있다</a:t>
          </a:r>
          <a:r>
            <a:rPr 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 </a:t>
          </a:r>
          <a:r>
            <a:rPr 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자바스크립트 프로그램을 사용</a:t>
          </a: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시</a:t>
          </a:r>
          <a:r>
            <a:rPr 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요소 구별할 때 사용한다</a:t>
          </a:r>
          <a:r>
            <a:rPr 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</a:t>
          </a:r>
          <a:endParaRPr lang="ko-KR" altLang="en-US" sz="12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  <a:p>
          <a:pPr marL="114300" lvl="1" indent="-114300" algn="l" defTabSz="533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pc="0" dirty="0" smtClean="0">
              <a:latin typeface="D2Coding" panose="020B0609020101020101" pitchFamily="49" charset="-127"/>
              <a:ea typeface="D2Coding" panose="020B0609020101020101" pitchFamily="49" charset="-127"/>
            </a:rPr>
            <a:t>&lt;div id="new-style"&gt;</a:t>
          </a:r>
          <a:r>
            <a:rPr 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태그</a:t>
          </a:r>
          <a:endParaRPr lang="ko-KR" altLang="en-US" sz="12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  <a:p>
          <a:pPr marL="114300" lvl="1" indent="-114300" algn="l" defTabSz="6223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4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sp:txBody>
      <dsp:txXfrm>
        <a:off x="42" y="1694637"/>
        <a:ext cx="4082219" cy="2854800"/>
      </dsp:txXfrm>
    </dsp:sp>
    <dsp:sp modelId="{45782EFE-96BF-446C-B81F-A2093683D7BD}">
      <dsp:nvSpPr>
        <dsp:cNvPr id="0" name=""/>
        <dsp:cNvSpPr/>
      </dsp:nvSpPr>
      <dsp:spPr>
        <a:xfrm>
          <a:off x="4653816" y="76462"/>
          <a:ext cx="4082219" cy="1632887"/>
        </a:xfrm>
        <a:prstGeom prst="rect">
          <a:avLst/>
        </a:prstGeom>
        <a:solidFill>
          <a:srgbClr val="258F76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class </a:t>
          </a:r>
          <a:r>
            <a:rPr lang="ko-KR" altLang="en-US" sz="28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클래스 </a:t>
          </a:r>
          <a:r>
            <a:rPr lang="ko-KR" altLang="en-US" sz="2800" kern="1200" spc="-150" dirty="0" err="1" smtClean="0">
              <a:latin typeface="D2Coding" panose="020B0609020101020101" pitchFamily="49" charset="-127"/>
              <a:ea typeface="D2Coding" panose="020B0609020101020101" pitchFamily="49" charset="-127"/>
            </a:rPr>
            <a:t>선택자</a:t>
          </a:r>
          <a:r>
            <a:rPr lang="ko-KR" altLang="en-US" sz="28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endParaRPr lang="ko-KR" altLang="en-US" sz="28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sp:txBody>
      <dsp:txXfrm>
        <a:off x="4653816" y="76462"/>
        <a:ext cx="4082219" cy="1632887"/>
      </dsp:txXfrm>
    </dsp:sp>
    <dsp:sp modelId="{5A66C6E3-C9BC-4F41-81AD-05049582C309}">
      <dsp:nvSpPr>
        <dsp:cNvPr id="0" name=""/>
        <dsp:cNvSpPr/>
      </dsp:nvSpPr>
      <dsp:spPr>
        <a:xfrm>
          <a:off x="4653816" y="1730465"/>
          <a:ext cx="4082219" cy="285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요소 하나에 클래스 스타일 </a:t>
          </a:r>
          <a:r>
            <a:rPr lang="en-US" alt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2</a:t>
          </a: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개 이상 적용할 수 있다</a:t>
          </a:r>
          <a:r>
            <a:rPr lang="en-US" alt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 </a:t>
          </a: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즉 문서에서 </a:t>
          </a:r>
          <a:r>
            <a:rPr lang="ko-KR" altLang="en-US" sz="1200" b="1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여러 번 적용</a:t>
          </a: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할 수 있다</a:t>
          </a:r>
          <a:r>
            <a:rPr lang="en-US" alt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</a:t>
          </a:r>
          <a:endParaRPr lang="ko-KR" altLang="en-US" sz="12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spc="0" dirty="0" smtClean="0">
              <a:latin typeface="D2Coding" panose="020B0609020101020101" pitchFamily="49" charset="-127"/>
              <a:ea typeface="D2Coding" panose="020B0609020101020101" pitchFamily="49" charset="-127"/>
            </a:rPr>
            <a:t>&lt;div class="new-style"&gt; </a:t>
          </a:r>
          <a:r>
            <a:rPr lang="ko-KR" altLang="en-US" sz="14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태그에</a:t>
          </a:r>
          <a:endParaRPr lang="ko-KR" altLang="en-US" sz="14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5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sp:txBody>
      <dsp:txXfrm>
        <a:off x="4653816" y="1730465"/>
        <a:ext cx="4082219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54CAA-4ACE-4FDA-AE92-FDDA4FE7EC56}" type="datetimeFigureOut">
              <a:rPr lang="ko-KR" altLang="en-US" smtClean="0"/>
              <a:t>2026-01-17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3B3A8-3177-4C18-A1E9-1CE5817B7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9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선택자</a:t>
            </a:r>
            <a:r>
              <a:rPr lang="en-US" altLang="ko-KR" dirty="0" smtClean="0"/>
              <a:t>{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;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;} </a:t>
            </a:r>
          </a:p>
          <a:p>
            <a:r>
              <a:rPr lang="ko-KR" altLang="en-US" dirty="0" smtClean="0"/>
              <a:t>중괄호</a:t>
            </a:r>
            <a:endParaRPr lang="en-US" altLang="ko-KR" dirty="0" smtClean="0"/>
          </a:p>
          <a:p>
            <a:r>
              <a:rPr lang="ko-KR" altLang="en-US" dirty="0" smtClean="0"/>
              <a:t>선택요소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태그이름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등을 지정</a:t>
            </a:r>
            <a:endParaRPr lang="en-US" altLang="ko-KR" dirty="0" smtClean="0"/>
          </a:p>
          <a:p>
            <a:r>
              <a:rPr lang="ko-KR" altLang="en-US" dirty="0" smtClean="0"/>
              <a:t>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블록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인라인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글자 크기 등의 특성을 의미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52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http://www.tcpschool.com/examples/tryit/tryhtml.php?filename=html_space_layouts_01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TCPschool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공간분할 연습 레이아웃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7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교재 </a:t>
            </a:r>
            <a:r>
              <a:rPr lang="en-US" altLang="ko-KR" smtClean="0"/>
              <a:t>65</a:t>
            </a:r>
            <a:r>
              <a:rPr lang="ko-KR" altLang="en-US" smtClean="0"/>
              <a:t>쪽 </a:t>
            </a:r>
            <a:r>
              <a:rPr lang="en-US" altLang="ko-KR" smtClean="0"/>
              <a:t>(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 </a:t>
            </a:r>
            <a:r>
              <a:rPr lang="ko-KR" altLang="en-US" err="1" smtClean="0"/>
              <a:t>쉐도우</a:t>
            </a:r>
            <a:r>
              <a:rPr lang="en-US" altLang="ko-KR" smtClean="0"/>
              <a:t>)</a:t>
            </a:r>
          </a:p>
          <a:p>
            <a:endParaRPr lang="en-US" altLang="ko-KR" smtClean="0"/>
          </a:p>
          <a:p>
            <a:r>
              <a:rPr lang="en-US" altLang="ko-KR" smtClean="0"/>
              <a:t>* em</a:t>
            </a:r>
            <a:r>
              <a:rPr lang="ko-KR" altLang="en-US" smtClean="0"/>
              <a:t>으로 여백크기 </a:t>
            </a:r>
            <a:r>
              <a:rPr lang="en-US" altLang="ko-KR" smtClean="0"/>
              <a:t>padding margin</a:t>
            </a:r>
            <a:r>
              <a:rPr lang="ko-KR" altLang="en-US" baseline="0" smtClean="0"/>
              <a:t>을 정할 때는 자기 자신의 글자 크기를 기준으로 한다</a:t>
            </a:r>
            <a:r>
              <a:rPr lang="en-US" altLang="ko-KR" baseline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49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98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만든 내용에 웹 폰트 적용</a:t>
            </a:r>
            <a:endParaRPr lang="en-US" altLang="ko-KR" dirty="0" smtClean="0"/>
          </a:p>
          <a:p>
            <a:r>
              <a:rPr lang="en-US" altLang="ko-KR" dirty="0" smtClean="0"/>
              <a:t>page 202 CSS</a:t>
            </a:r>
            <a:r>
              <a:rPr lang="ko-KR" altLang="en-US" dirty="0" smtClean="0"/>
              <a:t>정석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84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page 236 CSS</a:t>
            </a:r>
            <a:r>
              <a:rPr lang="ko-KR" altLang="en-US" dirty="0" smtClean="0"/>
              <a:t>정석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83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http://projects.verou.me/css3patterns/# </a:t>
            </a:r>
            <a:r>
              <a:rPr lang="ko-KR" altLang="en-US" dirty="0" smtClean="0"/>
              <a:t>패턴갤러리</a:t>
            </a:r>
            <a:endParaRPr lang="en-US" altLang="ko-KR" dirty="0" smtClean="0"/>
          </a:p>
          <a:p>
            <a:r>
              <a:rPr lang="en-US" altLang="ko-KR" dirty="0" smtClean="0"/>
              <a:t>http://icon.hompys.com/ </a:t>
            </a:r>
            <a:r>
              <a:rPr lang="ko-KR" altLang="en-US" dirty="0" smtClean="0"/>
              <a:t>아이콘천국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36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r>
              <a:rPr lang="en-US" altLang="ko-KR" dirty="0" smtClean="0"/>
              <a:t> : 286page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백그라운드글자 실습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쉐도우</a:t>
            </a:r>
            <a:r>
              <a:rPr lang="en-US" altLang="ko-KR" dirty="0" smtClean="0"/>
              <a:t>) text-shadow: 2px 3px 0 #000; </a:t>
            </a:r>
            <a:r>
              <a:rPr lang="ko-KR" altLang="en-US" dirty="0" smtClean="0"/>
              <a:t>해보기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281page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예제</a:t>
            </a:r>
            <a:endParaRPr lang="en-US" altLang="ko-KR" baseline="0" dirty="0" smtClean="0"/>
          </a:p>
          <a:p>
            <a:r>
              <a:rPr lang="en-US" altLang="ko-KR" dirty="0" smtClean="0"/>
              <a:t>sticky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top</a:t>
            </a:r>
            <a:r>
              <a:rPr lang="ko-KR" altLang="en-US" dirty="0" smtClean="0"/>
              <a:t>사이즈 줘야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수치가 되면 움직임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스크롤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367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개편</a:t>
            </a:r>
            <a:r>
              <a:rPr lang="en-US" altLang="ko-KR" dirty="0" smtClean="0"/>
              <a:t>328page </a:t>
            </a:r>
          </a:p>
          <a:p>
            <a:r>
              <a:rPr lang="en-US" altLang="ko-KR" dirty="0" smtClean="0"/>
              <a:t>content-box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영역 </a:t>
            </a:r>
            <a:r>
              <a:rPr lang="ko-KR" altLang="en-US" dirty="0" err="1" smtClean="0"/>
              <a:t>너비값으로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border-box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콘텐트 영역 테두리까지 포함한 박스 모델 전체 너비 값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7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부모요소에서  </a:t>
            </a:r>
            <a:r>
              <a:rPr lang="en-US" altLang="ko-KR" smtClean="0"/>
              <a:t>position:relative;</a:t>
            </a:r>
          </a:p>
          <a:p>
            <a:r>
              <a:rPr lang="ko-KR" altLang="en-US" smtClean="0"/>
              <a:t>자식에서 </a:t>
            </a:r>
            <a:r>
              <a:rPr lang="en-US" altLang="ko-KR" smtClean="0"/>
              <a:t>position:absolute;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92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https://drive.google.com/file/d/1lwEULBs7wZRYy7Pr5tmbH4dZewlWiR3X/view?pli=1</a:t>
            </a:r>
          </a:p>
          <a:p>
            <a:endParaRPr lang="en-US" altLang="ko-KR" smtClean="0"/>
          </a:p>
          <a:p>
            <a:r>
              <a:rPr lang="en-US" altLang="ko-KR" smtClean="0"/>
              <a:t>pdf</a:t>
            </a:r>
            <a:r>
              <a:rPr lang="ko-KR" altLang="en-US" smtClean="0"/>
              <a:t>파일</a:t>
            </a:r>
            <a:r>
              <a:rPr lang="en-US" altLang="ko-KR" smtClean="0"/>
              <a:t>: folder\</a:t>
            </a:r>
            <a:r>
              <a:rPr lang="ko-KR" altLang="en-US" smtClean="0"/>
              <a:t>반응형웹</a:t>
            </a:r>
            <a:r>
              <a:rPr lang="en-US" altLang="ko-KR" smtClean="0"/>
              <a:t>\</a:t>
            </a:r>
            <a:r>
              <a:rPr lang="ko-KR" altLang="en-US" smtClean="0"/>
              <a:t>웹반응형으로 단위 바꾸기</a:t>
            </a:r>
            <a:r>
              <a:rPr lang="en-US" altLang="ko-KR" smtClean="0"/>
              <a:t>.pdf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92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http://www.tcpschool.com/css/css_selector_sibling</a:t>
            </a:r>
          </a:p>
          <a:p>
            <a:endParaRPr lang="en-US" altLang="ko-KR" smtClean="0"/>
          </a:p>
          <a:p>
            <a:r>
              <a:rPr lang="ko-KR" altLang="en-US" smtClean="0"/>
              <a:t>외에도 결합선택자</a:t>
            </a:r>
            <a:r>
              <a:rPr lang="en-US" altLang="ko-KR" smtClean="0"/>
              <a:t>, </a:t>
            </a:r>
            <a:r>
              <a:rPr lang="ko-KR" altLang="en-US" smtClean="0"/>
              <a:t>동위선택자 등 사이트에서 확인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252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그래픽 효과 인</a:t>
            </a:r>
            <a:r>
              <a:rPr lang="en-US" altLang="ko-KR" dirty="0" smtClean="0"/>
              <a:t>159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셰도우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그라데이션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662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smtClean="0">
                <a:solidFill>
                  <a:srgbClr val="0A0A0A"/>
                </a:solidFill>
                <a:latin typeface="Arial" panose="020B0604020202020204" pitchFamily="34" charset="0"/>
              </a:rPr>
              <a:t>구글 검색 결과 상단의 블로그 글만 믿지 말고</a:t>
            </a:r>
            <a:r>
              <a:rPr lang="en-US" altLang="ko-KR" b="1" smtClean="0">
                <a:solidFill>
                  <a:srgbClr val="0A0A0A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smtClean="0">
                <a:solidFill>
                  <a:srgbClr val="0A0A0A"/>
                </a:solidFill>
                <a:latin typeface="Arial" panose="020B0604020202020204" pitchFamily="34" charset="0"/>
              </a:rPr>
              <a:t>항상 </a:t>
            </a:r>
            <a:r>
              <a:rPr lang="en-US" altLang="ko-KR" b="1" smtClean="0">
                <a:solidFill>
                  <a:srgbClr val="0A0A0A"/>
                </a:solidFill>
                <a:latin typeface="Arial" panose="020B0604020202020204" pitchFamily="34" charset="0"/>
              </a:rPr>
              <a:t>MDN</a:t>
            </a:r>
            <a:r>
              <a:rPr lang="ko-KR" altLang="en-US" b="1" smtClean="0">
                <a:solidFill>
                  <a:srgbClr val="0A0A0A"/>
                </a:solidFill>
                <a:latin typeface="Arial" panose="020B0604020202020204" pitchFamily="34" charset="0"/>
              </a:rPr>
              <a:t>에서 해당 속성을 검색해 보는 습관을 들여라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81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0A0A0A"/>
                </a:solidFill>
                <a:latin typeface="Arial" panose="020B0604020202020204" pitchFamily="34" charset="0"/>
              </a:rPr>
              <a:t>구글 검색 결과 상단의 블로그 글만 믿지 말고</a:t>
            </a:r>
            <a:r>
              <a:rPr lang="en-US" altLang="ko-KR" sz="1200" b="1" smtClean="0">
                <a:solidFill>
                  <a:srgbClr val="0A0A0A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b="1" smtClean="0">
                <a:solidFill>
                  <a:srgbClr val="0A0A0A"/>
                </a:solidFill>
                <a:latin typeface="Arial" panose="020B0604020202020204" pitchFamily="34" charset="0"/>
              </a:rPr>
              <a:t>항상</a:t>
            </a:r>
            <a:r>
              <a:rPr lang="ko-KR" altLang="en-US" b="1" smtClean="0">
                <a:solidFill>
                  <a:srgbClr val="0A0A0A"/>
                </a:solidFill>
                <a:latin typeface="Arial" panose="020B0604020202020204" pitchFamily="34" charset="0"/>
              </a:rPr>
              <a:t> </a:t>
            </a:r>
            <a:r>
              <a:rPr lang="en-US" altLang="ko-KR" b="1" smtClean="0">
                <a:solidFill>
                  <a:srgbClr val="0A0A0A"/>
                </a:solidFill>
                <a:latin typeface="Arial" panose="020B0604020202020204" pitchFamily="34" charset="0"/>
              </a:rPr>
              <a:t>MDN</a:t>
            </a:r>
            <a:r>
              <a:rPr lang="ko-KR" altLang="en-US" sz="1200" b="1" smtClean="0">
                <a:solidFill>
                  <a:srgbClr val="0A0A0A"/>
                </a:solidFill>
                <a:latin typeface="Arial" panose="020B0604020202020204" pitchFamily="34" charset="0"/>
              </a:rPr>
              <a:t>에서 해당 속성을 검색해 보는 습관을 들여라</a:t>
            </a:r>
            <a:endParaRPr lang="en-US" altLang="ko-KR" sz="1200" b="1" smtClean="0">
              <a:solidFill>
                <a:srgbClr val="0A0A0A"/>
              </a:solidFill>
              <a:latin typeface="Arial" panose="020B0604020202020204" pitchFamily="34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38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이용해서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폰드</a:t>
            </a:r>
            <a:r>
              <a:rPr lang="ko-KR" altLang="en-US" dirty="0" smtClean="0"/>
              <a:t> 적용하기</a:t>
            </a:r>
            <a:r>
              <a:rPr lang="en-US" altLang="ko-KR" dirty="0" smtClean="0"/>
              <a:t>”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스크롤</a:t>
            </a:r>
            <a:r>
              <a:rPr lang="en-US" altLang="ko-KR" dirty="0" err="1" smtClean="0"/>
              <a:t>css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부드럽게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27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교재 </a:t>
            </a:r>
            <a:r>
              <a:rPr lang="en-US" altLang="ko-KR" dirty="0" smtClean="0"/>
              <a:t>39</a:t>
            </a:r>
            <a:r>
              <a:rPr lang="ko-KR" altLang="en-US" dirty="0" smtClean="0"/>
              <a:t>쪽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단순비교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en-US" altLang="ko-KR" smtClean="0"/>
              <a:t>91</a:t>
            </a:r>
            <a:r>
              <a:rPr lang="ko-KR" altLang="en-US" smtClean="0"/>
              <a:t>쪽</a:t>
            </a:r>
            <a:endParaRPr lang="en-US" altLang="ko-KR" smtClean="0"/>
          </a:p>
          <a:p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단위와의 차이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부모 요소의 크기를 기준으로 하지만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vw/vh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항상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화면 크기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기준으로 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mtClean="0"/>
              <a:t>% </a:t>
            </a:r>
            <a:r>
              <a:rPr lang="ko-KR" altLang="en-US" smtClean="0"/>
              <a:t>너비와 여백은 부모 요소의 너비에 비례해 계산 </a:t>
            </a:r>
            <a:endParaRPr lang="en-US" altLang="ko-KR" smtClean="0"/>
          </a:p>
          <a:p>
            <a:r>
              <a:rPr lang="en-US" altLang="ko-KR" smtClean="0"/>
              <a:t>%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높이는 부모 요소의 높이에 비례해 계산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5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https://www.reddit.com/r/css/comments/q3p7bd/what_tutorial_helped_you_to_learn_best_practices/?tl=ko</a:t>
            </a:r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26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 주소 표시줄 영역 대응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altLang="ko-KR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mtClean="0"/>
              <a:t>svh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mtClean="0"/>
              <a:t>lvh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mtClean="0"/>
              <a:t>dvh</a:t>
            </a:r>
            <a:r>
              <a:rPr lang="ko-KR" altLang="en-US" smtClean="0"/>
              <a:t>도 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18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원랜 작성 순서대로 배치</a:t>
            </a:r>
            <a:endParaRPr lang="en-US" altLang="ko-KR" dirty="0" smtClean="0"/>
          </a:p>
          <a:p>
            <a:r>
              <a:rPr lang="en-US" altLang="ko-KR" dirty="0" smtClean="0"/>
              <a:t>order: </a:t>
            </a:r>
            <a:r>
              <a:rPr lang="ko-KR" altLang="en-US" dirty="0" smtClean="0"/>
              <a:t>번호 순서대로 배치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08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 우 하 좌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 방향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상하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66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04-1-5 04-1-7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98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smtClean="0"/>
              <a:t>C:\Users\miran\Desktop\folder\20230710vs2\day8 </a:t>
            </a:r>
            <a:r>
              <a:rPr lang="ko-KR" altLang="en-US" baseline="0" smtClean="0"/>
              <a:t>드롭다운 여러 개 파일</a:t>
            </a:r>
            <a:endParaRPr lang="en-US" altLang="ko-KR" baseline="0" smtClean="0"/>
          </a:p>
          <a:p>
            <a:r>
              <a:rPr lang="en-US" altLang="ko-KR" baseline="0" smtClean="0"/>
              <a:t>file:///C:/Users/miran/Desktop/folder/20230710vs2/day8/%EC%9D%B811.html </a:t>
            </a:r>
            <a:r>
              <a:rPr lang="ko-KR" altLang="en-US" baseline="0" smtClean="0"/>
              <a:t>인터렉티브</a:t>
            </a:r>
            <a:endParaRPr lang="en-US" altLang="ko-KR" baseline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page 222 CSS</a:t>
            </a:r>
            <a:r>
              <a:rPr lang="ko-KR" altLang="en-US" baseline="0" dirty="0" smtClean="0"/>
              <a:t>정석 </a:t>
            </a:r>
            <a:r>
              <a:rPr lang="en-US" altLang="ko-KR" baseline="0" dirty="0" smtClean="0"/>
              <a:t>//</a:t>
            </a:r>
            <a:r>
              <a:rPr lang="ko-KR" altLang="en-US" baseline="0" dirty="0" err="1" smtClean="0"/>
              <a:t>불릿모양과</a:t>
            </a:r>
            <a:r>
              <a:rPr lang="ko-KR" altLang="en-US" baseline="0" dirty="0" smtClean="0"/>
              <a:t> 번호스타일 지정 </a:t>
            </a:r>
            <a:r>
              <a:rPr lang="en-US" altLang="ko-KR" baseline="0" dirty="0" smtClean="0"/>
              <a:t>list-style-type</a:t>
            </a:r>
            <a:r>
              <a:rPr lang="ko-KR" altLang="en-US" baseline="0" dirty="0" smtClean="0"/>
              <a:t>속성 </a:t>
            </a:r>
            <a:r>
              <a:rPr lang="en-US" altLang="ko-KR" baseline="0" dirty="0" smtClean="0"/>
              <a:t>/</a:t>
            </a:r>
          </a:p>
          <a:p>
            <a:r>
              <a:rPr lang="en-US" altLang="ko-KR" baseline="0" dirty="0" smtClean="0"/>
              <a:t>display-inline CSS</a:t>
            </a:r>
            <a:r>
              <a:rPr lang="ko-KR" altLang="en-US" baseline="0" dirty="0" smtClean="0"/>
              <a:t>정석개정</a:t>
            </a:r>
            <a:r>
              <a:rPr lang="en-US" altLang="ko-KR" baseline="0" dirty="0" smtClean="0"/>
              <a:t> 302page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03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page 246 </a:t>
            </a:r>
          </a:p>
          <a:p>
            <a:r>
              <a:rPr lang="en-US" altLang="ko-KR" dirty="0" smtClean="0"/>
              <a:t>border-style</a:t>
            </a:r>
            <a:r>
              <a:rPr lang="en-US" altLang="ko-KR" baseline="0" dirty="0" smtClean="0"/>
              <a:t> 249</a:t>
            </a:r>
            <a:r>
              <a:rPr lang="ko-KR" altLang="en-US" baseline="0" dirty="0" smtClean="0"/>
              <a:t>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032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page</a:t>
            </a:r>
            <a:r>
              <a:rPr lang="en-US" altLang="ko-KR" baseline="0" dirty="0" smtClean="0"/>
              <a:t> 266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39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40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:hover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사이즈 줄였을 때 모습 확인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로고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물병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배경 파일은 파일로 주기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배경이미지 </a:t>
            </a:r>
            <a:r>
              <a:rPr lang="en-US" altLang="ko-KR" dirty="0" smtClean="0"/>
              <a:t>no-repeat;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235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https://drive.google.com/file/d/1lwEULBs7wZRYy7Pr5tmbH4dZewlWiR3X/view?pli=1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77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블루보틀 만들고 확인해보기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웹표준에</a:t>
            </a:r>
            <a:r>
              <a:rPr lang="ko-KR" altLang="en-US" dirty="0" smtClean="0"/>
              <a:t> 어긋나는 것이 있는지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43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title</a:t>
            </a:r>
            <a:r>
              <a:rPr lang="ko-KR" altLang="en-US" dirty="0" smtClean="0"/>
              <a:t>아래에 </a:t>
            </a:r>
            <a:r>
              <a:rPr lang="en-US" altLang="ko-KR" smtClean="0"/>
              <a:t>style</a:t>
            </a:r>
            <a:endParaRPr lang="en-US" altLang="ko-KR" dirty="0" smtClean="0"/>
          </a:p>
          <a:p>
            <a:r>
              <a:rPr lang="ko-KR" altLang="en-US" dirty="0" smtClean="0"/>
              <a:t>미디어쿼리 실습</a:t>
            </a:r>
            <a:r>
              <a:rPr lang="en-US" altLang="ko-KR" dirty="0" smtClean="0"/>
              <a:t>. (</a:t>
            </a:r>
            <a:r>
              <a:rPr lang="ko-KR" altLang="en-US" dirty="0" err="1" smtClean="0"/>
              <a:t>메인과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네브바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있는거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작아질수록 배경색 변하도록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반응형책</a:t>
            </a:r>
            <a:r>
              <a:rPr lang="en-US" altLang="ko-KR" dirty="0" smtClean="0"/>
              <a:t>?)</a:t>
            </a:r>
          </a:p>
          <a:p>
            <a:r>
              <a:rPr lang="en-US" altLang="ko-KR" dirty="0" smtClean="0"/>
              <a:t>page396 CSS</a:t>
            </a:r>
            <a:r>
              <a:rPr lang="ko-KR" altLang="en-US" dirty="0" smtClean="0"/>
              <a:t>정석 화면 크기에 따라 색상 바꾸기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교재 실습 </a:t>
            </a:r>
            <a:r>
              <a:rPr lang="en-US" altLang="ko-KR" dirty="0" smtClean="0"/>
              <a:t>42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(326</a:t>
            </a:r>
            <a:r>
              <a:rPr lang="ko-KR" altLang="en-US" dirty="0" smtClean="0"/>
              <a:t>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/ 80</a:t>
            </a:r>
            <a:r>
              <a:rPr lang="ko-KR" altLang="en-US" dirty="0" smtClean="0"/>
              <a:t>쪽은 </a:t>
            </a:r>
            <a:r>
              <a:rPr lang="ko-KR" altLang="en-US" dirty="0" err="1" smtClean="0"/>
              <a:t>이론많은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//87</a:t>
            </a:r>
            <a:r>
              <a:rPr lang="ko-KR" altLang="en-US" dirty="0" err="1" smtClean="0"/>
              <a:t>쪽실습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88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http://mediaqueri.es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반응형웹으로</a:t>
            </a:r>
            <a:r>
              <a:rPr lang="ko-KR" altLang="en-US" baseline="0" dirty="0" smtClean="0"/>
              <a:t> 만들어진 사이트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115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https://kinsta.com/blog/responsive-web-design/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870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 우 하 좌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 방향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상하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8415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smtClean="0"/>
              <a:t>모바일 화면을 기준으로 먼저 설계하고</a:t>
            </a:r>
            <a:endParaRPr lang="ko-KR" altLang="en-US" smtClean="0"/>
          </a:p>
          <a:p>
            <a:r>
              <a:rPr lang="ko-KR" altLang="en-US" smtClean="0"/>
              <a:t>화면이 커질수록</a:t>
            </a:r>
            <a:r>
              <a:rPr lang="en-US" altLang="ko-KR" smtClean="0"/>
              <a:t>(</a:t>
            </a:r>
            <a:r>
              <a:rPr lang="ko-KR" altLang="en-US" smtClean="0"/>
              <a:t>태블릿</a:t>
            </a:r>
            <a:r>
              <a:rPr lang="en-US" altLang="ko-KR" smtClean="0"/>
              <a:t>, PC) </a:t>
            </a:r>
            <a:r>
              <a:rPr lang="ko-KR" altLang="en-US" smtClean="0"/>
              <a:t>기능과 레이아웃을 </a:t>
            </a:r>
            <a:r>
              <a:rPr lang="ko-KR" altLang="en-US" b="1" smtClean="0"/>
              <a:t>확장하는 개발 방식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0047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반응형 웹은 화면 크기에 따라 유동적으로 변하고</a:t>
            </a:r>
            <a:r>
              <a:rPr lang="en-US" altLang="ko-KR" smtClean="0"/>
              <a:t>,</a:t>
            </a:r>
            <a:br>
              <a:rPr lang="en-US" altLang="ko-KR" smtClean="0"/>
            </a:br>
            <a:r>
              <a:rPr lang="ko-KR" altLang="en-US" smtClean="0"/>
              <a:t>적응형 웹은 기기별로 미리 정해진 화면을 제공한다</a:t>
            </a:r>
            <a:r>
              <a:rPr lang="en-US" altLang="ko-KR" smtClean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236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 설명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책 참고</a:t>
            </a:r>
            <a:endParaRPr lang="en-US" altLang="ko-KR" dirty="0" smtClean="0"/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분 실습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돌아다니삼</a:t>
            </a:r>
            <a:r>
              <a:rPr lang="ko-KR" altLang="en-US" dirty="0" smtClean="0"/>
              <a:t> 천천히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학생</a:t>
            </a:r>
            <a:r>
              <a:rPr lang="en-US" altLang="ko-KR" dirty="0" smtClean="0"/>
              <a:t>+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3935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622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13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그리드</a:t>
            </a:r>
            <a:r>
              <a:rPr lang="ko-KR" altLang="en-US" dirty="0" smtClean="0"/>
              <a:t> 실습 </a:t>
            </a:r>
            <a:r>
              <a:rPr lang="en-US" altLang="ko-KR" dirty="0" smtClean="0"/>
              <a:t>411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정석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파일명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폴더 안에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</a:t>
            </a:r>
            <a:endParaRPr lang="en-US" altLang="ko-KR" dirty="0" smtClean="0"/>
          </a:p>
          <a:p>
            <a:r>
              <a:rPr lang="en-US" altLang="ko-KR" dirty="0" smtClean="0"/>
              <a:t>	1. 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1_</a:t>
            </a:r>
            <a:r>
              <a:rPr lang="ko-KR" altLang="en-US" dirty="0" err="1" smtClean="0"/>
              <a:t>칼럼과로우</a:t>
            </a:r>
            <a:endParaRPr lang="en-US" altLang="ko-KR" dirty="0" smtClean="0"/>
          </a:p>
          <a:p>
            <a:r>
              <a:rPr lang="en-US" altLang="ko-KR" dirty="0" smtClean="0"/>
              <a:t>	2.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-04</a:t>
            </a:r>
            <a:r>
              <a:rPr lang="ko-KR" altLang="en-US" dirty="0" err="1" smtClean="0"/>
              <a:t>책사진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124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그리드</a:t>
            </a:r>
            <a:r>
              <a:rPr lang="ko-KR" altLang="en-US" dirty="0" smtClean="0"/>
              <a:t> 실습 </a:t>
            </a:r>
            <a:r>
              <a:rPr lang="en-US" altLang="ko-KR" dirty="0" smtClean="0"/>
              <a:t>411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정석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파일명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폴더 안에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</a:t>
            </a:r>
            <a:endParaRPr lang="en-US" altLang="ko-KR" dirty="0" smtClean="0"/>
          </a:p>
          <a:p>
            <a:r>
              <a:rPr lang="en-US" altLang="ko-KR" dirty="0" smtClean="0"/>
              <a:t>	1. 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1_</a:t>
            </a:r>
            <a:r>
              <a:rPr lang="ko-KR" altLang="en-US" dirty="0" err="1" smtClean="0"/>
              <a:t>칼럼과로우</a:t>
            </a:r>
            <a:endParaRPr lang="en-US" altLang="ko-KR" dirty="0" smtClean="0"/>
          </a:p>
          <a:p>
            <a:r>
              <a:rPr lang="en-US" altLang="ko-KR" dirty="0" smtClean="0"/>
              <a:t>	2. </a:t>
            </a:r>
            <a:r>
              <a:rPr lang="ko-KR" altLang="en-US" dirty="0" smtClean="0"/>
              <a:t>사진과 제목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02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548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정석 </a:t>
            </a:r>
            <a:r>
              <a:rPr lang="en-US" altLang="ko-KR" dirty="0" smtClean="0"/>
              <a:t>page416</a:t>
            </a:r>
          </a:p>
          <a:p>
            <a:r>
              <a:rPr lang="ko-KR" altLang="en-US" dirty="0" err="1" smtClean="0"/>
              <a:t>주교재</a:t>
            </a:r>
            <a:r>
              <a:rPr lang="ko-KR" altLang="en-US" dirty="0" smtClean="0"/>
              <a:t> </a:t>
            </a:r>
            <a:r>
              <a:rPr lang="en-US" altLang="ko-KR" dirty="0" smtClean="0"/>
              <a:t>97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플렉서블</a:t>
            </a:r>
            <a:r>
              <a:rPr lang="ko-KR" altLang="en-US" dirty="0" smtClean="0"/>
              <a:t> 박스라고도 한다</a:t>
            </a:r>
            <a:r>
              <a:rPr lang="en-US" altLang="ko-KR" dirty="0" smtClean="0"/>
              <a:t>.’ ~~110 ~~122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실습 </a:t>
            </a:r>
            <a:r>
              <a:rPr lang="en-US" altLang="ko-KR" baseline="0" dirty="0" smtClean="0"/>
              <a:t>123</a:t>
            </a:r>
            <a:endParaRPr lang="en-US" altLang="ko-KR" dirty="0" smtClean="0"/>
          </a:p>
          <a:p>
            <a:r>
              <a:rPr lang="en-US" altLang="ko-KR" dirty="0" err="1" smtClean="0"/>
              <a:t>flexboxfloggy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게임연습</a:t>
            </a:r>
            <a:r>
              <a:rPr lang="en-US" altLang="ko-KR" baseline="0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6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그룹핑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해주어서 관리하거나 페이지 디자인 배치를 편리하게 해줍니다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컨테이너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묶어준다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div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구분된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큰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내용에 대해 분할하여 레이아웃 구성하는데 유리하다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 지정하는데 자주 사용할 것이기 때문에 저절로 익히게 될 것입니다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inline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이란 일렬로 늘어선 이라는 뜻을 생각해보면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인라인스케이트의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바퀴를 생각하면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줄로 나란히 있는 것을 보면 기억하기 쉬울 것입니다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블록은 박스 느낌으로 기억하면 됩니다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04-1-3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04-1-4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936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112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정답은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positioning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flex-box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r>
              <a:rPr lang="ko-KR" altLang="en-US" dirty="0" smtClean="0"/>
              <a:t>이거 다음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간단 웹사이트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)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474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733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https://developer.mozilla.org/en-US/docs/Web/CSS/Guides/Flexible_box_layout/Use_cases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931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트랜지션</a:t>
            </a:r>
            <a:r>
              <a:rPr lang="ko-KR" altLang="en-US" dirty="0" smtClean="0"/>
              <a:t> 연습 폴더에 </a:t>
            </a:r>
            <a:endParaRPr lang="en-US" altLang="ko-KR" dirty="0" smtClean="0"/>
          </a:p>
          <a:p>
            <a:r>
              <a:rPr lang="en-US" altLang="ko-KR" dirty="0" smtClean="0"/>
              <a:t>1. index</a:t>
            </a:r>
            <a:r>
              <a:rPr lang="en-US" altLang="ko-KR" baseline="0" dirty="0" smtClean="0"/>
              <a:t> :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기본연습</a:t>
            </a:r>
            <a:endParaRPr lang="en-US" altLang="ko-KR" dirty="0" smtClean="0"/>
          </a:p>
          <a:p>
            <a:r>
              <a:rPr lang="en-US" altLang="ko-KR" dirty="0" smtClean="0"/>
              <a:t>2. 3</a:t>
            </a:r>
            <a:r>
              <a:rPr lang="ko-KR" altLang="en-US" dirty="0" smtClean="0"/>
              <a:t>차원회전예제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기본트랜지션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메뉴주황색택</a:t>
            </a:r>
            <a:r>
              <a:rPr lang="en-US" altLang="ko-KR" dirty="0" smtClean="0"/>
              <a:t>_</a:t>
            </a:r>
            <a:r>
              <a:rPr lang="ko-KR" altLang="en-US" dirty="0" smtClean="0"/>
              <a:t>움직임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4.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test7 </a:t>
            </a:r>
            <a:r>
              <a:rPr lang="ko-KR" altLang="en-US" dirty="0" smtClean="0"/>
              <a:t>연습</a:t>
            </a:r>
            <a:r>
              <a:rPr lang="en-US" altLang="ko-KR" dirty="0" err="1" smtClean="0"/>
              <a:t>hf</a:t>
            </a:r>
            <a:r>
              <a:rPr lang="ko-KR" altLang="en-US" dirty="0" smtClean="0"/>
              <a:t>한국주택금융공사</a:t>
            </a:r>
            <a:r>
              <a:rPr lang="en-US" altLang="ko-KR" dirty="0" smtClean="0"/>
              <a:t>		CSS</a:t>
            </a:r>
            <a:r>
              <a:rPr lang="ko-KR" altLang="en-US" dirty="0" smtClean="0"/>
              <a:t>개편 </a:t>
            </a:r>
            <a:r>
              <a:rPr lang="en-US" altLang="ko-KR" dirty="0" smtClean="0"/>
              <a:t>452page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133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304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애니메이션 실습 여러 개</a:t>
            </a:r>
            <a:endParaRPr lang="en-US" altLang="ko-KR" dirty="0" smtClean="0"/>
          </a:p>
          <a:p>
            <a:r>
              <a:rPr lang="ko-KR" altLang="en-US" dirty="0" smtClean="0"/>
              <a:t>신상품목록애니메이션 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바움직임</a:t>
            </a:r>
            <a:endParaRPr lang="en-US" altLang="ko-KR" dirty="0" smtClean="0"/>
          </a:p>
          <a:p>
            <a:r>
              <a:rPr lang="ko-KR" altLang="en-US" dirty="0" err="1" smtClean="0"/>
              <a:t>그라데이션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효과</a:t>
            </a:r>
            <a:r>
              <a:rPr lang="en-US" altLang="ko-KR" dirty="0" smtClean="0"/>
              <a:t>(313page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test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바움직임애니메이션</a:t>
            </a:r>
            <a:endParaRPr lang="en-US" altLang="ko-KR" dirty="0" smtClean="0"/>
          </a:p>
          <a:p>
            <a:r>
              <a:rPr lang="ko-KR" altLang="en-US" dirty="0" smtClean="0"/>
              <a:t>신상품목록애니메이션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99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대관람차</a:t>
            </a:r>
            <a:r>
              <a:rPr lang="ko-KR" altLang="en-US" dirty="0" smtClean="0"/>
              <a:t>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316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트랜스폼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3330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transparent </a:t>
            </a:r>
            <a:r>
              <a:rPr lang="ko-KR" altLang="en-US" dirty="0" smtClean="0"/>
              <a:t>투명한</a:t>
            </a:r>
            <a:endParaRPr lang="en-US" altLang="ko-KR" dirty="0" smtClean="0"/>
          </a:p>
          <a:p>
            <a:r>
              <a:rPr lang="en-US" altLang="ko-KR" dirty="0" smtClean="0"/>
              <a:t>opacity </a:t>
            </a:r>
            <a:r>
              <a:rPr lang="ko-KR" altLang="en-US" smtClean="0"/>
              <a:t>불투명한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60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황</a:t>
            </a:r>
            <a:r>
              <a:rPr lang="en-US" altLang="ko-KR" smtClean="0"/>
              <a:t>214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8707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3636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main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ko-KR" altLang="en-US" dirty="0" smtClean="0"/>
              <a:t>여러 개 할 때 참고사이트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 smtClean="0"/>
              <a:t>https://cheershennah.tistory.com/216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https://bigblueskymella.github.io/rotationAnimation/</a:t>
            </a:r>
          </a:p>
          <a:p>
            <a:r>
              <a:rPr lang="en-US" altLang="ko-KR" smtClean="0"/>
              <a:t>https://bigblueskymella.github.io/bluebottle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617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43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https://www.w3schools.com/css/tryit.asp?filename=trycss_inline-block_span1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27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(CSS</a:t>
            </a:r>
            <a:r>
              <a:rPr lang="ko-KR" altLang="en-US" dirty="0" smtClean="0"/>
              <a:t>개편</a:t>
            </a:r>
            <a:r>
              <a:rPr lang="en-US" altLang="ko-KR" dirty="0" smtClean="0"/>
              <a:t>333page)</a:t>
            </a:r>
          </a:p>
          <a:p>
            <a:r>
              <a:rPr lang="ko-KR" altLang="en-US" dirty="0" smtClean="0"/>
              <a:t>교재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9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271page~279page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8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8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2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238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540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38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614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767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997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4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5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2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5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3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14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7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93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78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4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ssscan.com/css-box-shadow-exampl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onganggroup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kr/" TargetMode="External"/><Relationship Id="rId4" Type="http://schemas.openxmlformats.org/officeDocument/2006/relationships/hyperlink" Target="https://www.lahanhotels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ca_esv=7968779fbfd70ae6&amp;rlz=1C1NHXL_koKR820KR820&amp;sxsrf=ANbL-n5b_GO24dB2hzVsHut3aRvNT4BWNw:1767846525705&amp;q=%EC%9C%A0%EC%A7%80%EB%B3%B4%EC%88%98+%EC%9A%A9%EC%9D%B4&amp;sa=X&amp;ved=2ahUKEwi3lLrBjfuRAxWabfUHHR5KFp0QxccNegUIqAEQAQ&amp;mstk=AUtExfBKRrIVpo5ypngiCaEMt5a5FH_phi_CJNAkXWdOMWaaEyNKQPMmMwQA8RygQFhUOixIRG23nAtdrTZ06Rxsjqka6oXCUpfoQ-qcvr9An9ZHNx4g8FUtOeHqj80PcMJ5mmXkIoavWY8yFilFHOZIWYSE4rAYve5ZSBwEvcezUpRjbjgzKe-jOYSapBf07ecXaW99tsLuGRlftiPzwcfz8plJTj7AlCWdCxD0sN7UgR5dF2j9aOOoe7_KvqPhY9Zfxu1HMSsSHRho9eKm8S_OZ80g&amp;csui=3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m/search?sca_esv=7968779fbfd70ae6&amp;rlz=1C1NHXL_koKR820KR820&amp;sxsrf=ANbL-n5b_GO24dB2hzVsHut3aRvNT4BWNw:1767846525705&amp;q=%EA%B5%AC%EC%B6%95+%EB%B9%84%EC%9A%A9+%EA%B0%90%EC%86%8C&amp;sa=X&amp;ved=2ahUKEwi3lLrBjfuRAxWabfUHHR5KFp0QxccNegUIpAEQAQ&amp;mstk=AUtExfBKRrIVpo5ypngiCaEMt5a5FH_phi_CJNAkXWdOMWaaEyNKQPMmMwQA8RygQFhUOixIRG23nAtdrTZ06Rxsjqka6oXCUpfoQ-qcvr9An9ZHNx4g8FUtOeHqj80PcMJ5mmXkIoavWY8yFilFHOZIWYSE4rAYve5ZSBwEvcezUpRjbjgzKe-jOYSapBf07ecXaW99tsLuGRlftiPzwcfz8plJTj7AlCWdCxD0sN7UgR5dF2j9aOOoe7_KvqPhY9Zfxu1HMSsSHRho9eKm8S_OZ80g&amp;csui=3" TargetMode="External"/><Relationship Id="rId5" Type="http://schemas.openxmlformats.org/officeDocument/2006/relationships/hyperlink" Target="https://www.google.com/search?sca_esv=7968779fbfd70ae6&amp;rlz=1C1NHXL_koKR820KR820&amp;sxsrf=ANbL-n5b_GO24dB2hzVsHut3aRvNT4BWNw:1767846525705&amp;q=%EA%B2%80%EC%83%89%EC%97%94%EC%A7%84+%EC%B5%9C%EC%A0%81%ED%99%94(SEO)%EC%97%90+%EC%9C%A0%EB%A6%AC&amp;sa=X&amp;ved=2ahUKEwi3lLrBjfuRAxWabfUHHR5KFp0QxccNegUIqgEQAQ&amp;mstk=AUtExfBKRrIVpo5ypngiCaEMt5a5FH_phi_CJNAkXWdOMWaaEyNKQPMmMwQA8RygQFhUOixIRG23nAtdrTZ06Rxsjqka6oXCUpfoQ-qcvr9An9ZHNx4g8FUtOeHqj80PcMJ5mmXkIoavWY8yFilFHOZIWYSE4rAYve5ZSBwEvcezUpRjbjgzKe-jOYSapBf07ecXaW99tsLuGRlftiPzwcfz8plJTj7AlCWdCxD0sN7UgR5dF2j9aOOoe7_KvqPhY9Zfxu1HMSsSHRho9eKm8S_OZ80g&amp;csui=3" TargetMode="External"/><Relationship Id="rId4" Type="http://schemas.openxmlformats.org/officeDocument/2006/relationships/hyperlink" Target="https://www.google.com/search?sca_esv=7968779fbfd70ae6&amp;rlz=1C1NHXL_koKR820KR820&amp;sxsrf=ANbL-n5b_GO24dB2hzVsHut3aRvNT4BWNw:1767846525705&amp;q=%EC%A0%91%EA%B7%BC%EC%84%B1+%ED%96%A5%EC%83%81&amp;sa=X&amp;ved=2ahUKEwi3lLrBjfuRAxWabfUHHR5KFp0QxccNegUIpwEQAQ&amp;mstk=AUtExfBKRrIVpo5ypngiCaEMt5a5FH_phi_CJNAkXWdOMWaaEyNKQPMmMwQA8RygQFhUOixIRG23nAtdrTZ06Rxsjqka6oXCUpfoQ-qcvr9An9ZHNx4g8FUtOeHqj80PcMJ5mmXkIoavWY8yFilFHOZIWYSE4rAYve5ZSBwEvcezUpRjbjgzKe-jOYSapBf07ecXaW99tsLuGRlftiPzwcfz8plJTj7AlCWdCxD0sN7UgR5dF2j9aOOoe7_KvqPhY9Zfxu1HMSsSHRho9eKm8S_OZ80g&amp;csui=3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flexboxfroggy.com/#ko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sername.github.io/repo2/" TargetMode="External"/><Relationship Id="rId4" Type="http://schemas.openxmlformats.org/officeDocument/2006/relationships/image" Target="../media/image60.tm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74FE15C-DAA7-85AC-194A-C56A5E511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99F05B-5936-AF3F-B471-A3EFD5643DA9}"/>
              </a:ext>
            </a:extLst>
          </p:cNvPr>
          <p:cNvSpPr txBox="1"/>
          <p:nvPr/>
        </p:nvSpPr>
        <p:spPr>
          <a:xfrm>
            <a:off x="4541729" y="2150941"/>
            <a:ext cx="310854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</a:rPr>
              <a:t>CSS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76E669-880F-D202-71EF-C27F944E4F2F}"/>
              </a:ext>
            </a:extLst>
          </p:cNvPr>
          <p:cNvSpPr txBox="1"/>
          <p:nvPr/>
        </p:nvSpPr>
        <p:spPr>
          <a:xfrm>
            <a:off x="3726606" y="4012989"/>
            <a:ext cx="4738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Hi Melody" pitchFamily="2" charset="-127"/>
                <a:ea typeface="Hi Melody" pitchFamily="2" charset="-127"/>
              </a:rPr>
              <a:t>잠시 후 수업시작 합니다</a:t>
            </a:r>
            <a:r>
              <a:rPr lang="en-US" altLang="ko-KR" sz="4000" b="1" dirty="0" smtClean="0">
                <a:solidFill>
                  <a:schemeClr val="bg1"/>
                </a:solidFill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4000" b="1" dirty="0">
              <a:solidFill>
                <a:schemeClr val="bg1"/>
              </a:solidFill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718"/>
          <a:stretch/>
        </p:blipFill>
        <p:spPr>
          <a:xfrm>
            <a:off x="2954840" y="559284"/>
            <a:ext cx="8497486" cy="57673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53" y="944476"/>
            <a:ext cx="2057687" cy="15432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32" y="2736051"/>
            <a:ext cx="2029108" cy="15146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3440" b="49244"/>
          <a:stretch/>
        </p:blipFill>
        <p:spPr>
          <a:xfrm>
            <a:off x="4502869" y="1365337"/>
            <a:ext cx="1800476" cy="1009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868" y="4221340"/>
            <a:ext cx="1743318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7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00652"/>
            <a:ext cx="10515600" cy="75630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div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블록과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span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인라인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593272" y="1739900"/>
          <a:ext cx="9462655" cy="46655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18859"/>
                <a:gridCol w="4743796"/>
              </a:tblGrid>
              <a:tr h="6852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block</a:t>
                      </a:r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요소 </a:t>
                      </a: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&lt;div&gt;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Inline </a:t>
                      </a:r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요소 </a:t>
                      </a: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&lt;span&gt; </a:t>
                      </a: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1308979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하나의 줄을 전부 차지해서 내용 표시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자동 줄 바꿈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새로운 행에 작성됨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내용 만큼</a:t>
                      </a:r>
                      <a:r>
                        <a:rPr lang="ko-KR" altLang="en-US" b="1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</a:t>
                      </a:r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공간을 차지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줄 바꿈 수행되지 않아 앞 뒤 내용이 이어져서 한 줄로 표시됨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704835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&lt;div&gt; &lt;p&gt; &lt;h1&gt; &lt;</a:t>
                      </a:r>
                      <a:r>
                        <a:rPr lang="en-US" altLang="ko-KR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</a:t>
                      </a:r>
                      <a:r>
                        <a:rPr lang="en-US" altLang="ko-KR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ol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&lt;form&gt;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&lt;span&gt;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&lt;</a:t>
                      </a:r>
                      <a:r>
                        <a:rPr lang="en-US" altLang="ko-KR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img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&lt;strong&gt; &lt;a&gt;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태그 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110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address, article, aside,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blockquote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canvas,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dd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div, dl,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fieldset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figcaption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figure, footer, form, h1~h6, header,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hr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li, main,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nav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noscrit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ol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p, pre, section, table,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tfoot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video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abbr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bdo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br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button, cite, code,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dfn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img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input,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kdb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label, map, object, output, q, ruby,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samp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script, select, small, span, strong, sub, sup,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textarea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time,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인라인 스케이트 선 아이콘, 롤러 채워진 된 개요 벡터 기호, 선형 다채로운 그림 흰색으로 격리. 로고 일러스트 로열티 무료 사진,  그림, 이미지 그리고 스톡포토그래피. Image 75474453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7" t="22285" r="23066" b="22548"/>
          <a:stretch/>
        </p:blipFill>
        <p:spPr bwMode="auto">
          <a:xfrm>
            <a:off x="9632182" y="77002"/>
            <a:ext cx="2405814" cy="212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by block Vectors &amp; Illustrations for Free Download | Freepi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22570" r="11045" b="20228"/>
          <a:stretch/>
        </p:blipFill>
        <p:spPr bwMode="auto">
          <a:xfrm>
            <a:off x="154004" y="263388"/>
            <a:ext cx="2580109" cy="21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6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velog.velcdn.com/images/bori_note/post/03ae1884-060a-4621-8c7e-90951cb7a21e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501" y="610465"/>
            <a:ext cx="7797492" cy="5466606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직사각형 4"/>
          <p:cNvSpPr/>
          <p:nvPr/>
        </p:nvSpPr>
        <p:spPr>
          <a:xfrm>
            <a:off x="8195585" y="6222312"/>
            <a:ext cx="39964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출처</a:t>
            </a:r>
            <a:r>
              <a:rPr lang="en-US" altLang="ko-KR" sz="1200"/>
              <a:t>: https://velog.io/@bori_note/CSS-inline-block-vs.-block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2082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93" y="170995"/>
            <a:ext cx="9955014" cy="65160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47942" y="283730"/>
            <a:ext cx="2656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mtClean="0">
                <a:solidFill>
                  <a:schemeClr val="accent6"/>
                </a:solidFill>
              </a:rPr>
              <a:t>w3schools </a:t>
            </a:r>
            <a:r>
              <a:rPr lang="en-US" altLang="ko-KR" sz="2000" b="1" smtClean="0">
                <a:solidFill>
                  <a:schemeClr val="accent6">
                    <a:lumMod val="50000"/>
                  </a:schemeClr>
                </a:solidFill>
              </a:rPr>
              <a:t>inline-block</a:t>
            </a:r>
            <a:endParaRPr lang="ko-KR" altLang="en-US" sz="2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44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123363"/>
            <a:ext cx="10307488" cy="66112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99712" y="246152"/>
            <a:ext cx="2694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mtClean="0">
                <a:solidFill>
                  <a:schemeClr val="accent6"/>
                </a:solidFill>
              </a:rPr>
              <a:t>w3schools </a:t>
            </a:r>
            <a:r>
              <a:rPr lang="en-US" altLang="ko-KR" sz="2000" b="1" smtClean="0">
                <a:solidFill>
                  <a:schemeClr val="accent6">
                    <a:lumMod val="50000"/>
                  </a:schemeClr>
                </a:solidFill>
              </a:rPr>
              <a:t>outline-style</a:t>
            </a:r>
          </a:p>
          <a:p>
            <a:r>
              <a:rPr lang="en-US" altLang="ko-KR" sz="1600" b="1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altLang="ko-KR" sz="1600" b="1" smtClean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ko-KR" altLang="en-US" sz="1600" b="1" smtClean="0">
                <a:solidFill>
                  <a:schemeClr val="accent6">
                    <a:lumMod val="50000"/>
                  </a:schemeClr>
                </a:solidFill>
              </a:rPr>
              <a:t>적극 활용하기</a:t>
            </a:r>
            <a:endParaRPr lang="ko-KR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4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float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속성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14" y="2652998"/>
            <a:ext cx="3272952" cy="3317875"/>
          </a:xfrm>
        </p:spPr>
      </p:pic>
      <p:sp>
        <p:nvSpPr>
          <p:cNvPr id="5" name="TextBox 4"/>
          <p:cNvSpPr txBox="1"/>
          <p:nvPr/>
        </p:nvSpPr>
        <p:spPr>
          <a:xfrm>
            <a:off x="5483717" y="2652998"/>
            <a:ext cx="5262979" cy="2308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left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그림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태그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왼쪽에 배치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margin-left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왼쪽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30px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떨어지게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태그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가로 크기를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500px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80%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 했을 때와의 차이를 비교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border:solid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10px red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해당 영역 크기 비교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3717" y="5328321"/>
            <a:ext cx="3326552" cy="52322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추가로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position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absolute; 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right : 20%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그림 위치를 바꿔본다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0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float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2556932"/>
            <a:ext cx="7268028" cy="331893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왼쪽이나 오른쪽으로 </a:t>
            </a:r>
            <a:r>
              <a:rPr lang="ko-KR" altLang="en-US" dirty="0" smtClean="0"/>
              <a:t>배치 </a:t>
            </a:r>
            <a:r>
              <a:rPr lang="en-US" altLang="ko-KR" dirty="0" smtClean="0"/>
              <a:t>/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left/right/none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이미지와 문단을 가져와서</a:t>
            </a:r>
            <a:endParaRPr lang="en-US" altLang="ko-KR" dirty="0" smtClean="0"/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float:left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margin:40px;}</a:t>
            </a:r>
          </a:p>
          <a:p>
            <a:endParaRPr lang="en-US" altLang="ko-KR" dirty="0"/>
          </a:p>
          <a:p>
            <a:r>
              <a:rPr lang="en-US" altLang="ko-KR" dirty="0" err="1" smtClean="0"/>
              <a:t>clear:left</a:t>
            </a:r>
            <a:r>
              <a:rPr lang="en-US" altLang="ko-KR" dirty="0" smtClean="0"/>
              <a:t>;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플로팅해제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right/both(</a:t>
            </a:r>
            <a:r>
              <a:rPr lang="ko-KR" altLang="en-US" dirty="0" smtClean="0"/>
              <a:t>양쪽모두해제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위치 지정속성 </a:t>
            </a:r>
            <a:r>
              <a:rPr lang="en-US" altLang="ko-KR" dirty="0" smtClean="0"/>
              <a:t>: left, right, top, bottom</a:t>
            </a:r>
          </a:p>
          <a:p>
            <a:r>
              <a:rPr lang="en-US" altLang="ko-KR" dirty="0" smtClean="0"/>
              <a:t>position: static, </a:t>
            </a:r>
            <a:r>
              <a:rPr lang="en-US" altLang="ko-KR" dirty="0" err="1" smtClean="0"/>
              <a:t>relaive</a:t>
            </a:r>
            <a:r>
              <a:rPr lang="en-US" altLang="ko-KR" dirty="0" smtClean="0"/>
              <a:t>, absolute, fixed</a:t>
            </a:r>
            <a:r>
              <a:rPr lang="ko-KR" altLang="en-US" dirty="0" smtClean="0"/>
              <a:t>가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84343" y="3541486"/>
            <a:ext cx="145424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파일과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파일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나란히 놓기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8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236page</a:t>
            </a:r>
          </a:p>
          <a:p>
            <a:endParaRPr lang="en-US" altLang="ko-KR" dirty="0"/>
          </a:p>
          <a:p>
            <a:r>
              <a:rPr lang="en-US" altLang="ko-KR" dirty="0" smtClean="0"/>
              <a:t>255~ radius </a:t>
            </a:r>
            <a:r>
              <a:rPr lang="ko-KR" altLang="en-US" dirty="0" smtClean="0"/>
              <a:t>사진 연습 </a:t>
            </a:r>
            <a:r>
              <a:rPr lang="en-US" altLang="ko-KR" dirty="0" smtClean="0"/>
              <a:t>border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45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46242" y="2014780"/>
            <a:ext cx="3166398" cy="443940"/>
          </a:xfrm>
          <a:prstGeom prst="rect">
            <a:avLst/>
          </a:prstGeom>
          <a:solidFill>
            <a:srgbClr val="8D4E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46242" y="2014780"/>
            <a:ext cx="7859844" cy="267765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날씨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내일 아침 쌀쌀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</a:p>
          <a:p>
            <a:endParaRPr lang="en-US" altLang="ko-KR" sz="2400" b="1" dirty="0"/>
          </a:p>
          <a:p>
            <a:r>
              <a:rPr lang="ko-KR" altLang="en-US" sz="2400" b="1" dirty="0" smtClean="0"/>
              <a:t>한낮 </a:t>
            </a:r>
            <a:r>
              <a:rPr lang="ko-KR" altLang="en-US" sz="2400" b="1" dirty="0" err="1" smtClean="0"/>
              <a:t>포근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… </a:t>
            </a:r>
            <a:r>
              <a:rPr lang="ko-KR" altLang="en-US" sz="2400" b="1" dirty="0" smtClean="0"/>
              <a:t>내륙 짙은 안개</a:t>
            </a:r>
            <a:endParaRPr lang="en-US" altLang="ko-KR" sz="2400" b="1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오늘도 쌀쌀했던 아침과 달리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낮에는 꽤나 따뜻했는데요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해가 지고 기온이 빠르게 떨어지고 있습니다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이렇게 </a:t>
            </a:r>
            <a:r>
              <a:rPr lang="en-US" altLang="ko-KR" sz="2400" dirty="0" smtClean="0">
                <a:solidFill>
                  <a:srgbClr val="2501FF"/>
                </a:solidFill>
              </a:rPr>
              <a:t>15</a:t>
            </a:r>
            <a:r>
              <a:rPr lang="ko-KR" altLang="en-US" sz="2400" dirty="0" smtClean="0">
                <a:solidFill>
                  <a:srgbClr val="2501FF"/>
                </a:solidFill>
              </a:rPr>
              <a:t>도 안팎으로 </a:t>
            </a:r>
            <a:r>
              <a:rPr lang="ko-KR" altLang="en-US" sz="2400" dirty="0" smtClean="0"/>
              <a:t>크게 나는 일교차에 건강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849120" y="97536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3-1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7045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46242" y="2014780"/>
            <a:ext cx="3166398" cy="443940"/>
          </a:xfrm>
          <a:prstGeom prst="rect">
            <a:avLst/>
          </a:prstGeom>
          <a:solidFill>
            <a:srgbClr val="8D4E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46242" y="2014780"/>
            <a:ext cx="7859844" cy="267765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날씨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내일 아침 쌀쌀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</a:p>
          <a:p>
            <a:endParaRPr lang="en-US" altLang="ko-KR" sz="2400" b="1" dirty="0"/>
          </a:p>
          <a:p>
            <a:r>
              <a:rPr lang="ko-KR" altLang="en-US" sz="2400" b="1" dirty="0" smtClean="0"/>
              <a:t>한낮 </a:t>
            </a:r>
            <a:r>
              <a:rPr lang="ko-KR" altLang="en-US" sz="2400" b="1" dirty="0" err="1" smtClean="0"/>
              <a:t>포근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… </a:t>
            </a:r>
            <a:r>
              <a:rPr lang="ko-KR" altLang="en-US" sz="2400" b="1" dirty="0" smtClean="0"/>
              <a:t>내륙 짙은 안개</a:t>
            </a:r>
            <a:endParaRPr lang="en-US" altLang="ko-KR" sz="2400" b="1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오늘도 쌀쌀했던 아침과 달리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낮에는 꽤나 따뜻했는데요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해가 지고 기온이 빠르게 떨어지고 있습니다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이렇게 </a:t>
            </a:r>
            <a:r>
              <a:rPr lang="en-US" altLang="ko-KR" sz="2400" b="1" dirty="0" smtClean="0">
                <a:solidFill>
                  <a:srgbClr val="2501FF"/>
                </a:solidFill>
              </a:rPr>
              <a:t>15</a:t>
            </a:r>
            <a:r>
              <a:rPr lang="ko-KR" altLang="en-US" sz="2400" b="1" dirty="0" smtClean="0">
                <a:solidFill>
                  <a:srgbClr val="2501FF"/>
                </a:solidFill>
              </a:rPr>
              <a:t>도 안팎으로 </a:t>
            </a:r>
            <a:r>
              <a:rPr lang="ko-KR" altLang="en-US" sz="2400" dirty="0" smtClean="0"/>
              <a:t>크게 나는 일교차에 건강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849120" y="97536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3-1</a:t>
            </a:r>
            <a:endParaRPr lang="ko-KR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315797" y="999117"/>
            <a:ext cx="3980577" cy="470898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.container{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width: 600px;</a:t>
            </a:r>
          </a:p>
          <a:p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 20px auto;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.title{</a:t>
            </a:r>
          </a:p>
          <a:p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display:inline-block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background-color: #0404aa;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color:#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fff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 /*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흰색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span{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font-weight: bold;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color:blue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7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CSS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이 웹 문서의 구조를 담당한다면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는  글꼴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여백과 같은 스타일을 추가하여 </a:t>
            </a:r>
            <a:endParaRPr lang="en-US" altLang="ko-KR" dirty="0" smtClean="0"/>
          </a:p>
          <a:p>
            <a:r>
              <a:rPr lang="ko-KR" altLang="en-US" dirty="0" smtClean="0"/>
              <a:t>보기 좋게 꾸며주는 역할을 담당한다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29" y="2250540"/>
            <a:ext cx="760818" cy="10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8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 관련 스타일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body{font-family: “</a:t>
            </a:r>
            <a:r>
              <a:rPr lang="ko-KR" altLang="en-US" sz="1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맑은고딕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”,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돋움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굴림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글자크기 지정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font-size:13px;</a:t>
            </a:r>
          </a:p>
          <a:p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글자 지정 단위 종류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dirty="0">
                <a:solidFill>
                  <a:srgbClr val="0070C0"/>
                </a:solidFill>
              </a:rPr>
              <a:t>1em</a:t>
            </a:r>
            <a:r>
              <a:rPr lang="ko-KR" altLang="en-US" dirty="0">
                <a:solidFill>
                  <a:srgbClr val="0070C0"/>
                </a:solidFill>
              </a:rPr>
              <a:t>은 </a:t>
            </a:r>
            <a:r>
              <a:rPr lang="en-US" altLang="ko-KR" dirty="0">
                <a:solidFill>
                  <a:srgbClr val="0070C0"/>
                </a:solidFill>
              </a:rPr>
              <a:t>16px, 12pt</a:t>
            </a:r>
            <a:r>
              <a:rPr lang="ko-KR" altLang="en-US" dirty="0">
                <a:solidFill>
                  <a:srgbClr val="0070C0"/>
                </a:solidFill>
              </a:rPr>
              <a:t>와 같다</a:t>
            </a:r>
            <a:r>
              <a:rPr lang="en-US" altLang="ko-KR" dirty="0">
                <a:solidFill>
                  <a:srgbClr val="0070C0"/>
                </a:solidFill>
              </a:rPr>
              <a:t>.]</a:t>
            </a:r>
            <a:endParaRPr lang="en-US" altLang="ko-KR" sz="1800" spc="-150" dirty="0" smtClean="0">
              <a:solidFill>
                <a:srgbClr val="0070C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b="1" spc="-150" dirty="0" err="1" smtClean="0">
                <a:solidFill>
                  <a:srgbClr val="250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부모 요소에서 정한 글꼴의 대문자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너비 기준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(1em)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으로 한 후 비율 값을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b="1" spc="-150" dirty="0" smtClean="0">
                <a:solidFill>
                  <a:srgbClr val="250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rem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문서 시작 부분</a:t>
            </a:r>
            <a:r>
              <a:rPr lang="en-US" altLang="ko-KR" sz="1800" spc="-15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800" b="1" spc="-150" smtClean="0">
                <a:latin typeface="D2Coding" panose="020B0609020101020101" pitchFamily="49" charset="-127"/>
                <a:ea typeface="D2Coding" panose="020B0609020101020101" pitchFamily="49" charset="-127"/>
              </a:rPr>
              <a:t>root=&lt;html&gt;</a:t>
            </a:r>
            <a:r>
              <a:rPr lang="ko-KR" altLang="en-US" sz="1800" b="1" spc="-150" smtClean="0">
                <a:latin typeface="D2Coding" panose="020B0609020101020101" pitchFamily="49" charset="-127"/>
                <a:ea typeface="D2Coding" panose="020B0609020101020101" pitchFamily="49" charset="-127"/>
              </a:rPr>
              <a:t>요소</a:t>
            </a:r>
            <a:r>
              <a:rPr lang="en-US" altLang="ko-KR" sz="1800" spc="-15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에서 지정한 크기를 기준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(1rem)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으로 한 후 비율 값을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ex: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해당 글꼴의 소문자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높이를 기준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(1ex)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으로 한 후 비율 값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px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모니터의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픽셀 기준으로 할 후 비율 값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pt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포인트라 하며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일반 문서에서 많이 사용</a:t>
            </a:r>
            <a:endParaRPr lang="ko-KR" altLang="en-US" sz="18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2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30" y="751187"/>
            <a:ext cx="5821590" cy="54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3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8525" y="2008682"/>
            <a:ext cx="7612982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가변 글꼴</a:t>
            </a:r>
            <a:endParaRPr lang="en-US" altLang="ko-KR" b="1" dirty="0" smtClean="0"/>
          </a:p>
          <a:p>
            <a:r>
              <a:rPr lang="en-US" altLang="ko-KR" dirty="0" err="1" smtClean="0"/>
              <a:t>em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단위는 부모 요소에서 지정한 폰트의 대문자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의 너비를 </a:t>
            </a:r>
            <a:r>
              <a:rPr lang="en-US" altLang="ko-KR" dirty="0" smtClean="0"/>
              <a:t>1em</a:t>
            </a:r>
            <a:r>
              <a:rPr lang="ko-KR" altLang="en-US" dirty="0" smtClean="0"/>
              <a:t>으로 지정</a:t>
            </a:r>
            <a:endParaRPr lang="en-US" altLang="ko-KR" dirty="0" smtClean="0"/>
          </a:p>
          <a:p>
            <a:r>
              <a:rPr lang="en-US" altLang="ko-KR" dirty="0" smtClean="0"/>
              <a:t>1em = 16px</a:t>
            </a:r>
          </a:p>
          <a:p>
            <a:r>
              <a:rPr lang="ko-KR" altLang="en-US" dirty="0" smtClean="0"/>
              <a:t>이미 </a:t>
            </a:r>
            <a:r>
              <a:rPr lang="en-US" altLang="ko-KR" dirty="0" err="1" smtClean="0"/>
              <a:t>px</a:t>
            </a:r>
            <a:r>
              <a:rPr lang="ko-KR" altLang="en-US" dirty="0" smtClean="0"/>
              <a:t>로 표시한 글자의 크기를 </a:t>
            </a:r>
            <a:r>
              <a:rPr lang="en-US" altLang="ko-KR" dirty="0" smtClean="0"/>
              <a:t>16px</a:t>
            </a:r>
            <a:r>
              <a:rPr lang="ko-KR" altLang="en-US" dirty="0" smtClean="0"/>
              <a:t>로 나누면 </a:t>
            </a:r>
            <a:r>
              <a:rPr lang="en-US" altLang="ko-KR" dirty="0" err="1" smtClean="0"/>
              <a:t>em</a:t>
            </a:r>
            <a:r>
              <a:rPr lang="ko-KR" altLang="en-US" dirty="0" smtClean="0"/>
              <a:t>값으로 계산할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800" dirty="0" smtClean="0">
                <a:latin typeface="+mj-ea"/>
                <a:ea typeface="+mj-ea"/>
              </a:rPr>
              <a:t>글자 크기</a:t>
            </a:r>
            <a:r>
              <a:rPr lang="en-US" altLang="ko-KR" sz="2800" dirty="0" smtClean="0">
                <a:latin typeface="+mj-ea"/>
                <a:ea typeface="+mj-ea"/>
              </a:rPr>
              <a:t>(</a:t>
            </a:r>
            <a:r>
              <a:rPr lang="en-US" altLang="ko-KR" sz="2800" dirty="0" err="1" smtClean="0">
                <a:latin typeface="+mj-ea"/>
                <a:ea typeface="+mj-ea"/>
              </a:rPr>
              <a:t>em</a:t>
            </a:r>
            <a:r>
              <a:rPr lang="en-US" altLang="ko-KR" sz="2800" dirty="0" smtClean="0">
                <a:latin typeface="+mj-ea"/>
                <a:ea typeface="+mj-ea"/>
              </a:rPr>
              <a:t>) = </a:t>
            </a:r>
            <a:r>
              <a:rPr lang="ko-KR" altLang="en-US" sz="2800" dirty="0" smtClean="0">
                <a:latin typeface="+mj-ea"/>
                <a:ea typeface="+mj-ea"/>
              </a:rPr>
              <a:t>글자 크기</a:t>
            </a:r>
            <a:r>
              <a:rPr lang="en-US" altLang="ko-KR" sz="2800" dirty="0" smtClean="0">
                <a:latin typeface="+mj-ea"/>
                <a:ea typeface="+mj-ea"/>
              </a:rPr>
              <a:t>(</a:t>
            </a:r>
            <a:r>
              <a:rPr lang="en-US" altLang="ko-KR" sz="2800" dirty="0" err="1" smtClean="0">
                <a:latin typeface="+mj-ea"/>
                <a:ea typeface="+mj-ea"/>
              </a:rPr>
              <a:t>px</a:t>
            </a:r>
            <a:r>
              <a:rPr lang="en-US" altLang="ko-KR" sz="2800" dirty="0" smtClean="0">
                <a:latin typeface="+mj-ea"/>
                <a:ea typeface="+mj-ea"/>
              </a:rPr>
              <a:t>) / 16px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504</a:t>
            </a:r>
            <a:r>
              <a:rPr lang="ko-KR" altLang="en-US" dirty="0"/>
              <a:t>쪽</a:t>
            </a:r>
            <a:r>
              <a:rPr lang="en-US" altLang="ko-KR" dirty="0"/>
              <a:t> </a:t>
            </a:r>
            <a:r>
              <a:rPr lang="ko-KR" altLang="en-US" dirty="0"/>
              <a:t>전면개정판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619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웹 폰트 사용하기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폰트 </a:t>
            </a:r>
            <a:r>
              <a:rPr lang="en-US" altLang="ko-KR" spc="-150" dirty="0"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https://fonts.google.com/</a:t>
            </a:r>
            <a:r>
              <a:rPr lang="en-US" altLang="ko-KR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스크롤 중하단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endParaRPr lang="en-US" altLang="ko-KR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오른쪽 위 아이콘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view selected families 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네모박스</a:t>
            </a:r>
            <a:endParaRPr lang="en-US" altLang="ko-KR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태그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또는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@import 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링크 가져오기</a:t>
            </a:r>
            <a:endParaRPr lang="en-US" altLang="ko-KR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24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,162,281 과일 이미지, 스톡 사진 및 벡터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0"/>
          <a:stretch/>
        </p:blipFill>
        <p:spPr bwMode="auto">
          <a:xfrm>
            <a:off x="1262481" y="874128"/>
            <a:ext cx="3590925" cy="24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7574" y="3368842"/>
            <a:ext cx="32458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b="1" dirty="0" smtClean="0"/>
              <a:t>주문 및 배송</a:t>
            </a:r>
            <a:endParaRPr lang="en-US" altLang="ko-KR" b="1" dirty="0" smtClean="0"/>
          </a:p>
          <a:p>
            <a:r>
              <a:rPr lang="ko-KR" altLang="en-US" sz="1600" dirty="0" smtClean="0"/>
              <a:t>오전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시 이전 주문은 당일 발송</a:t>
            </a:r>
            <a:endParaRPr lang="en-US" altLang="ko-KR" sz="1600" dirty="0" smtClean="0"/>
          </a:p>
          <a:p>
            <a:r>
              <a:rPr lang="en-US" altLang="ko-KR" sz="1600" dirty="0" smtClean="0"/>
              <a:t>2</a:t>
            </a:r>
            <a:r>
              <a:rPr lang="ko-KR" altLang="en-US" sz="1600" dirty="0" smtClean="0"/>
              <a:t>시 이후 </a:t>
            </a:r>
            <a:r>
              <a:rPr lang="ko-KR" altLang="en-US" sz="1600" dirty="0" err="1" smtClean="0"/>
              <a:t>주문건은</a:t>
            </a:r>
            <a:r>
              <a:rPr lang="ko-KR" altLang="en-US" sz="1600" dirty="0" smtClean="0"/>
              <a:t> 다음날 발송</a:t>
            </a:r>
            <a:endParaRPr lang="en-US" altLang="ko-KR" sz="1600" dirty="0" smtClean="0"/>
          </a:p>
          <a:p>
            <a:endParaRPr lang="en-US" altLang="ko-KR" dirty="0"/>
          </a:p>
          <a:p>
            <a:r>
              <a:rPr lang="ko-KR" altLang="en-US" b="1" dirty="0" smtClean="0"/>
              <a:t>고객센터</a:t>
            </a:r>
            <a:endParaRPr lang="en-US" altLang="ko-KR" b="1" dirty="0" smtClean="0"/>
          </a:p>
          <a:p>
            <a:r>
              <a:rPr lang="en-US" altLang="ko-KR" dirty="0" smtClean="0"/>
              <a:t>0000-0000</a:t>
            </a:r>
          </a:p>
          <a:p>
            <a:r>
              <a:rPr lang="ko-KR" altLang="en-US" sz="1600" dirty="0" smtClean="0"/>
              <a:t>상담시간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오전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시 </a:t>
            </a:r>
            <a:r>
              <a:rPr lang="en-US" altLang="ko-KR" sz="1600" dirty="0" smtClean="0"/>
              <a:t>~ </a:t>
            </a:r>
            <a:r>
              <a:rPr lang="ko-KR" altLang="en-US" sz="1600" dirty="0" smtClean="0"/>
              <a:t>오후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시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토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공휴일 휴무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120581" y="1519084"/>
            <a:ext cx="56525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&lt;h2&gt; </a:t>
            </a:r>
            <a:r>
              <a:rPr lang="ko-KR" altLang="en-US" dirty="0" smtClean="0"/>
              <a:t>제목 스타일은 </a:t>
            </a:r>
            <a:r>
              <a:rPr lang="ko-KR" altLang="en-US" dirty="0" err="1" smtClean="0"/>
              <a:t>글자색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gray, </a:t>
            </a:r>
            <a:r>
              <a:rPr lang="ko-KR" altLang="en-US" dirty="0" smtClean="0"/>
              <a:t>글자크기 </a:t>
            </a:r>
            <a:r>
              <a:rPr lang="en-US" altLang="ko-KR" dirty="0" smtClean="0"/>
              <a:t>1.5em </a:t>
            </a:r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&lt;p&gt;</a:t>
            </a:r>
            <a:r>
              <a:rPr lang="ko-KR" altLang="en-US" dirty="0" smtClean="0"/>
              <a:t>본문 스타일 글자 </a:t>
            </a:r>
            <a:r>
              <a:rPr lang="en-US" altLang="ko-KR" dirty="0" smtClean="0"/>
              <a:t>1.2em, </a:t>
            </a:r>
            <a:r>
              <a:rPr lang="ko-KR" altLang="en-US" dirty="0" err="1" smtClean="0"/>
              <a:t>줄간격</a:t>
            </a:r>
            <a:r>
              <a:rPr lang="ko-KR" altLang="en-US" dirty="0" smtClean="0"/>
              <a:t> </a:t>
            </a:r>
            <a:r>
              <a:rPr lang="en-US" altLang="ko-KR" dirty="0" smtClean="0"/>
              <a:t>2em, </a:t>
            </a:r>
            <a:r>
              <a:rPr lang="ko-KR" altLang="en-US" dirty="0" smtClean="0"/>
              <a:t>굵은 글자 </a:t>
            </a:r>
            <a:endParaRPr lang="en-US" altLang="ko-KR" dirty="0" smtClean="0"/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accent </a:t>
            </a:r>
            <a:r>
              <a:rPr lang="ko-KR" altLang="en-US" dirty="0" smtClean="0"/>
              <a:t>클래스 스타일 </a:t>
            </a:r>
            <a:r>
              <a:rPr lang="ko-KR" altLang="en-US" dirty="0" err="1" smtClean="0"/>
              <a:t>글자색</a:t>
            </a:r>
            <a:r>
              <a:rPr lang="en-US" altLang="ko-KR" dirty="0" smtClean="0"/>
              <a:t>#0000ff</a:t>
            </a:r>
            <a:r>
              <a:rPr lang="ko-KR" altLang="en-US" dirty="0" smtClean="0"/>
              <a:t>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smalltext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스타일 </a:t>
            </a:r>
            <a:r>
              <a:rPr lang="en-US" altLang="ko-KR" dirty="0" smtClean="0"/>
              <a:t>0.7em</a:t>
            </a:r>
            <a:r>
              <a:rPr lang="ko-KR" altLang="en-US" dirty="0" smtClean="0"/>
              <a:t>으로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오후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 이전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accen</a:t>
            </a:r>
            <a:r>
              <a:rPr lang="ko-KR" altLang="en-US" dirty="0" smtClean="0"/>
              <a:t>클래스 </a:t>
            </a:r>
            <a:endParaRPr lang="en-US" altLang="ko-KR" dirty="0" smtClean="0"/>
          </a:p>
          <a:p>
            <a:r>
              <a:rPr lang="ko-KR" altLang="en-US" dirty="0" smtClean="0"/>
              <a:t>스타일 적용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상담시간</a:t>
            </a:r>
            <a:r>
              <a:rPr lang="en-US" altLang="ko-KR" dirty="0" smtClean="0"/>
              <a:t>:~</a:t>
            </a:r>
            <a:r>
              <a:rPr lang="ko-KR" altLang="en-US" dirty="0" smtClean="0"/>
              <a:t>공휴일 휴무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smalltext</a:t>
            </a:r>
            <a:endParaRPr lang="en-US" altLang="ko-KR" dirty="0" smtClean="0"/>
          </a:p>
          <a:p>
            <a:r>
              <a:rPr lang="ko-KR" altLang="en-US" dirty="0" smtClean="0"/>
              <a:t>클래스 스타일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054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,162,281 과일 이미지, 스톡 사진 및 벡터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0"/>
          <a:stretch/>
        </p:blipFill>
        <p:spPr bwMode="auto">
          <a:xfrm>
            <a:off x="1262481" y="874128"/>
            <a:ext cx="3590925" cy="24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5027" y="3242633"/>
            <a:ext cx="324583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algn="ctr"/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주문 및 배송</a:t>
            </a:r>
            <a:endParaRPr lang="en-US" altLang="ko-KR" sz="16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ko-KR" sz="1600" b="1" dirty="0" smtClean="0">
              <a:solidFill>
                <a:srgbClr val="2501FF"/>
              </a:solidFill>
              <a:latin typeface="+mj-ea"/>
              <a:ea typeface="+mj-ea"/>
            </a:endParaRPr>
          </a:p>
          <a:p>
            <a:r>
              <a:rPr lang="ko-KR" altLang="en-US" sz="1600" b="1" dirty="0" smtClean="0">
                <a:solidFill>
                  <a:srgbClr val="2501FF"/>
                </a:solidFill>
                <a:latin typeface="+mj-ea"/>
                <a:ea typeface="+mj-ea"/>
              </a:rPr>
              <a:t>오전 </a:t>
            </a:r>
            <a:r>
              <a:rPr lang="en-US" altLang="ko-KR" sz="1600" b="1" dirty="0" smtClean="0">
                <a:solidFill>
                  <a:srgbClr val="2501FF"/>
                </a:solidFill>
                <a:latin typeface="+mj-ea"/>
                <a:ea typeface="+mj-ea"/>
              </a:rPr>
              <a:t>2</a:t>
            </a:r>
            <a:r>
              <a:rPr lang="ko-KR" altLang="en-US" sz="1600" b="1" dirty="0" smtClean="0">
                <a:solidFill>
                  <a:srgbClr val="2501FF"/>
                </a:solidFill>
                <a:latin typeface="+mj-ea"/>
                <a:ea typeface="+mj-ea"/>
              </a:rPr>
              <a:t>시 이전 </a:t>
            </a:r>
            <a:r>
              <a:rPr lang="ko-KR" altLang="en-US" sz="1600" dirty="0" smtClean="0">
                <a:latin typeface="+mj-ea"/>
                <a:ea typeface="+mj-ea"/>
              </a:rPr>
              <a:t>주문은 당일 발송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2</a:t>
            </a:r>
            <a:r>
              <a:rPr lang="ko-KR" altLang="en-US" sz="1600" dirty="0" smtClean="0">
                <a:latin typeface="+mj-ea"/>
                <a:ea typeface="+mj-ea"/>
              </a:rPr>
              <a:t>시 이후 </a:t>
            </a:r>
            <a:r>
              <a:rPr lang="ko-KR" altLang="en-US" sz="1600" dirty="0" err="1" smtClean="0">
                <a:latin typeface="+mj-ea"/>
                <a:ea typeface="+mj-ea"/>
              </a:rPr>
              <a:t>주문건은</a:t>
            </a:r>
            <a:r>
              <a:rPr lang="ko-KR" altLang="en-US" sz="1600" dirty="0" smtClean="0">
                <a:latin typeface="+mj-ea"/>
                <a:ea typeface="+mj-ea"/>
              </a:rPr>
              <a:t> 다음날 발송</a:t>
            </a:r>
            <a:endParaRPr lang="en-US" altLang="ko-KR" sz="1600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고객센터</a:t>
            </a:r>
            <a:endParaRPr lang="en-US" altLang="ko-KR" sz="16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0000-0000</a:t>
            </a:r>
          </a:p>
          <a:p>
            <a:r>
              <a:rPr lang="ko-KR" altLang="en-US" sz="1200" dirty="0" smtClean="0">
                <a:latin typeface="+mj-ea"/>
                <a:ea typeface="+mj-ea"/>
              </a:rPr>
              <a:t>상담시간 </a:t>
            </a:r>
            <a:r>
              <a:rPr lang="en-US" altLang="ko-KR" sz="1200" dirty="0" smtClean="0">
                <a:latin typeface="+mj-ea"/>
                <a:ea typeface="+mj-ea"/>
              </a:rPr>
              <a:t>: </a:t>
            </a:r>
            <a:r>
              <a:rPr lang="ko-KR" altLang="en-US" sz="1200" dirty="0" smtClean="0">
                <a:latin typeface="+mj-ea"/>
                <a:ea typeface="+mj-ea"/>
              </a:rPr>
              <a:t>오전</a:t>
            </a:r>
            <a:r>
              <a:rPr lang="en-US" altLang="ko-KR" sz="1200" dirty="0" smtClean="0">
                <a:latin typeface="+mj-ea"/>
                <a:ea typeface="+mj-ea"/>
              </a:rPr>
              <a:t>9</a:t>
            </a:r>
            <a:r>
              <a:rPr lang="ko-KR" altLang="en-US" sz="1200" dirty="0" smtClean="0">
                <a:latin typeface="+mj-ea"/>
                <a:ea typeface="+mj-ea"/>
              </a:rPr>
              <a:t>시 </a:t>
            </a:r>
            <a:r>
              <a:rPr lang="en-US" altLang="ko-KR" sz="1200" dirty="0" smtClean="0">
                <a:latin typeface="+mj-ea"/>
                <a:ea typeface="+mj-ea"/>
              </a:rPr>
              <a:t>~ </a:t>
            </a:r>
            <a:r>
              <a:rPr lang="ko-KR" altLang="en-US" sz="1200" dirty="0" smtClean="0">
                <a:latin typeface="+mj-ea"/>
                <a:ea typeface="+mj-ea"/>
              </a:rPr>
              <a:t>오후 </a:t>
            </a:r>
            <a:r>
              <a:rPr lang="en-US" altLang="ko-KR" sz="1200" dirty="0" smtClean="0">
                <a:latin typeface="+mj-ea"/>
                <a:ea typeface="+mj-ea"/>
              </a:rPr>
              <a:t>6</a:t>
            </a:r>
            <a:r>
              <a:rPr lang="ko-KR" altLang="en-US" sz="1200" dirty="0" smtClean="0">
                <a:latin typeface="+mj-ea"/>
                <a:ea typeface="+mj-ea"/>
              </a:rPr>
              <a:t>시</a:t>
            </a:r>
            <a:r>
              <a:rPr lang="en-US" altLang="ko-KR" sz="1200" dirty="0" smtClean="0">
                <a:latin typeface="+mj-ea"/>
                <a:ea typeface="+mj-ea"/>
              </a:rPr>
              <a:t>(</a:t>
            </a:r>
            <a:r>
              <a:rPr lang="ko-KR" altLang="en-US" sz="1200" dirty="0" smtClean="0">
                <a:latin typeface="+mj-ea"/>
                <a:ea typeface="+mj-ea"/>
              </a:rPr>
              <a:t>토</a:t>
            </a:r>
            <a:r>
              <a:rPr lang="en-US" altLang="ko-KR" sz="1200" dirty="0" smtClean="0">
                <a:latin typeface="+mj-ea"/>
                <a:ea typeface="+mj-ea"/>
              </a:rPr>
              <a:t>/</a:t>
            </a:r>
            <a:r>
              <a:rPr lang="ko-KR" altLang="en-US" sz="1200" dirty="0" smtClean="0">
                <a:latin typeface="+mj-ea"/>
                <a:ea typeface="+mj-ea"/>
              </a:rPr>
              <a:t>일</a:t>
            </a:r>
            <a:r>
              <a:rPr lang="en-US" altLang="ko-KR" sz="1200" dirty="0" smtClean="0"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atin typeface="+mj-ea"/>
                <a:ea typeface="+mj-ea"/>
              </a:rPr>
              <a:t>공휴일 휴무</a:t>
            </a:r>
            <a:r>
              <a:rPr lang="en-US" altLang="ko-KR" sz="1200" dirty="0" smtClean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0581" y="1519084"/>
            <a:ext cx="56525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&lt;h2&gt; </a:t>
            </a:r>
            <a:r>
              <a:rPr lang="ko-KR" altLang="en-US" dirty="0" smtClean="0"/>
              <a:t>제목 스타일은 </a:t>
            </a:r>
            <a:r>
              <a:rPr lang="ko-KR" altLang="en-US" dirty="0" err="1" smtClean="0"/>
              <a:t>글자색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gray, </a:t>
            </a:r>
            <a:r>
              <a:rPr lang="ko-KR" altLang="en-US" dirty="0" smtClean="0"/>
              <a:t>글자크기 </a:t>
            </a:r>
            <a:r>
              <a:rPr lang="en-US" altLang="ko-KR" dirty="0" smtClean="0"/>
              <a:t>1.5em </a:t>
            </a:r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&lt;p&gt;</a:t>
            </a:r>
            <a:r>
              <a:rPr lang="ko-KR" altLang="en-US" dirty="0" smtClean="0"/>
              <a:t>본문 스타일 글자 </a:t>
            </a:r>
            <a:r>
              <a:rPr lang="en-US" altLang="ko-KR" dirty="0" smtClean="0"/>
              <a:t>1.2em, </a:t>
            </a:r>
            <a:r>
              <a:rPr lang="ko-KR" altLang="en-US" dirty="0" err="1" smtClean="0"/>
              <a:t>줄간격</a:t>
            </a:r>
            <a:r>
              <a:rPr lang="ko-KR" altLang="en-US" dirty="0" smtClean="0"/>
              <a:t> </a:t>
            </a:r>
            <a:r>
              <a:rPr lang="en-US" altLang="ko-KR" dirty="0" smtClean="0"/>
              <a:t>2em, </a:t>
            </a:r>
            <a:r>
              <a:rPr lang="ko-KR" altLang="en-US" dirty="0" smtClean="0"/>
              <a:t>굵은 글자 </a:t>
            </a:r>
            <a:endParaRPr lang="en-US" altLang="ko-KR" dirty="0" smtClean="0"/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accent </a:t>
            </a:r>
            <a:r>
              <a:rPr lang="ko-KR" altLang="en-US" dirty="0" smtClean="0"/>
              <a:t>클래스 스타일 </a:t>
            </a:r>
            <a:r>
              <a:rPr lang="ko-KR" altLang="en-US" dirty="0" err="1" smtClean="0"/>
              <a:t>글자색</a:t>
            </a:r>
            <a:r>
              <a:rPr lang="en-US" altLang="ko-KR" dirty="0" smtClean="0"/>
              <a:t>#0000ff</a:t>
            </a:r>
            <a:r>
              <a:rPr lang="ko-KR" altLang="en-US" dirty="0" smtClean="0"/>
              <a:t>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smalltext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스타일 </a:t>
            </a:r>
            <a:r>
              <a:rPr lang="en-US" altLang="ko-KR" dirty="0" smtClean="0"/>
              <a:t>0.7em</a:t>
            </a:r>
            <a:r>
              <a:rPr lang="ko-KR" altLang="en-US" dirty="0" smtClean="0"/>
              <a:t>으로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오후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 이전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accen</a:t>
            </a:r>
            <a:r>
              <a:rPr lang="ko-KR" altLang="en-US" dirty="0" smtClean="0"/>
              <a:t>클래스 </a:t>
            </a:r>
            <a:endParaRPr lang="en-US" altLang="ko-KR" dirty="0" smtClean="0"/>
          </a:p>
          <a:p>
            <a:r>
              <a:rPr lang="ko-KR" altLang="en-US" dirty="0" smtClean="0"/>
              <a:t>스타일 적용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상담시간</a:t>
            </a:r>
            <a:r>
              <a:rPr lang="en-US" altLang="ko-KR" dirty="0" smtClean="0"/>
              <a:t>:~</a:t>
            </a:r>
            <a:r>
              <a:rPr lang="ko-KR" altLang="en-US" dirty="0" smtClean="0"/>
              <a:t>공휴일 휴무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smalltext</a:t>
            </a:r>
            <a:endParaRPr lang="en-US" altLang="ko-KR" dirty="0" smtClean="0"/>
          </a:p>
          <a:p>
            <a:r>
              <a:rPr lang="ko-KR" altLang="en-US" dirty="0" smtClean="0"/>
              <a:t>클래스 스타일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826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 정렬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text-align : center;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가운데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정렬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속성 종류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start / end/ left/ right/ </a:t>
            </a:r>
            <a:r>
              <a:rPr lang="en-US" altLang="ko-KR" sz="2000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justify </a:t>
            </a:r>
            <a:r>
              <a:rPr lang="ko-KR" altLang="en-US" sz="2000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양쪽맞춤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match-parent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줄 간격 조절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line-height: 200% ( 24px, 2.0;)</a:t>
            </a: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글자간격 조절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letter-spacing: 0.2em;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text-decoration : none; /*underline,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overline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line-through*/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text-shadow : 7px -7px 20px #000;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세로거리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번짐정도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색상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text-transform 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list-style-type:none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  /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list-style-image:url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이미지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2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박스 만들기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박스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4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개를 가로 세로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만들어서 다양한 색상 부여해서 이동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절대값</a:t>
            </a:r>
            <a:r>
              <a:rPr lang="en-US" altLang="ko-KR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absolute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있는 자리 기준</a:t>
            </a:r>
            <a:r>
              <a:rPr lang="en-US" altLang="ko-KR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relative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en-US" altLang="ko-KR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x, y</a:t>
            </a:r>
            <a:r>
              <a:rPr lang="ko-KR" altLang="en-US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좌표 이해</a:t>
            </a:r>
            <a:endParaRPr lang="en-US" altLang="ko-KR" u="sng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고정된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fixed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스크롤추가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알기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static / sticky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확인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4884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3811" y="982131"/>
            <a:ext cx="3718455" cy="1778003"/>
          </a:xfrm>
        </p:spPr>
        <p:txBody>
          <a:bodyPr>
            <a:norm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예제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2-3 </a:t>
            </a: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포지션으로 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자유롭게 위치 이동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42469" y="982132"/>
            <a:ext cx="6135330" cy="48937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각 박스 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클래스 이름을 주어 만들고</a:t>
            </a:r>
            <a:r>
              <a:rPr lang="en-US" altLang="ko-KR" sz="2000" dirty="0" smtClean="0"/>
              <a:t>,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 : solid 1px grey;</a:t>
            </a:r>
          </a:p>
          <a:p>
            <a:pPr algn="l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position :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absolute;</a:t>
            </a:r>
          </a:p>
          <a:p>
            <a:pPr algn="l"/>
            <a:r>
              <a:rPr lang="ko-KR" altLang="en-US" sz="2000" dirty="0" smtClean="0"/>
              <a:t>주어진 값을 적용하여 위치</a:t>
            </a:r>
            <a:r>
              <a:rPr lang="en-US" altLang="ko-KR" sz="2000" dirty="0" smtClean="0"/>
              <a:t>.</a:t>
            </a:r>
          </a:p>
          <a:p>
            <a:pPr algn="l"/>
            <a:r>
              <a:rPr lang="ko-KR" altLang="en-US" sz="2000" dirty="0" smtClean="0"/>
              <a:t>박스 안에 글자나 그림 넣기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5694744" y="1273215"/>
            <a:ext cx="2349661" cy="160888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top : 50px</a:t>
            </a:r>
          </a:p>
          <a:p>
            <a:pPr algn="ctr"/>
            <a:r>
              <a:rPr lang="en-US" altLang="ko-KR" dirty="0" smtClean="0"/>
              <a:t>left : 50px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20481" y="2351119"/>
            <a:ext cx="2785644" cy="2016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top : </a:t>
            </a:r>
            <a:r>
              <a:rPr lang="en-US" altLang="ko-KR" dirty="0" smtClean="0"/>
              <a:t>250px</a:t>
            </a:r>
            <a:endParaRPr lang="en-US" altLang="ko-KR" dirty="0"/>
          </a:p>
          <a:p>
            <a:pPr algn="ctr"/>
            <a:r>
              <a:rPr lang="en-US" altLang="ko-KR" dirty="0"/>
              <a:t>left : 50px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03740" y="4676172"/>
            <a:ext cx="2349661" cy="8912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bottom </a:t>
            </a:r>
            <a:r>
              <a:rPr lang="en-US" altLang="ko-KR" dirty="0"/>
              <a:t>: </a:t>
            </a:r>
            <a:r>
              <a:rPr lang="en-US" altLang="ko-KR" dirty="0" smtClean="0"/>
              <a:t>150px</a:t>
            </a:r>
            <a:endParaRPr lang="en-US" altLang="ko-KR" dirty="0"/>
          </a:p>
          <a:p>
            <a:pPr algn="ctr"/>
            <a:r>
              <a:rPr lang="en-US" altLang="ko-KR" dirty="0"/>
              <a:t>left : </a:t>
            </a:r>
            <a:r>
              <a:rPr lang="en-US" altLang="ko-KR" dirty="0" smtClean="0"/>
              <a:t>110px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673" y="1076044"/>
            <a:ext cx="8313609" cy="242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4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258F76"/>
                </a:solidFill>
              </a:rPr>
              <a:t>CSS3</a:t>
            </a:r>
            <a:r>
              <a:rPr lang="en-US" altLang="ko-KR" dirty="0" smtClean="0"/>
              <a:t> Cascading Style Sheets </a:t>
            </a:r>
            <a:r>
              <a:rPr lang="ko-KR" altLang="en-US" sz="4000" dirty="0" smtClean="0"/>
              <a:t>약어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000" dirty="0" err="1" smtClean="0"/>
              <a:t>웹표준</a:t>
            </a:r>
            <a:r>
              <a:rPr lang="ko-KR" altLang="en-US" sz="2000" dirty="0" smtClean="0"/>
              <a:t> 스타일 프로그래밍 언어</a:t>
            </a:r>
            <a:endParaRPr lang="ko-KR" altLang="en-US" sz="2000" dirty="0"/>
          </a:p>
        </p:txBody>
      </p:sp>
      <p:pic>
        <p:nvPicPr>
          <p:cNvPr id="2050" name="Picture 2" descr="https://cdn.gamma.app/jw3r5ecfpwjagfe/generated-images/nrFXSeADW6S8EAvOmnQ8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101" y="2632065"/>
            <a:ext cx="3449171" cy="34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5803007" y="2853146"/>
            <a:ext cx="3759925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사용자 스타일</a:t>
            </a:r>
            <a:endParaRPr lang="en-US" altLang="ko-KR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제작자 스타일</a:t>
            </a:r>
            <a:endParaRPr lang="en-US" altLang="ko-KR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브라우저 기본 스타일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1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24" y="0"/>
            <a:ext cx="9691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9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8367" y="2518348"/>
            <a:ext cx="55467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z-index 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작을수록 아래 쌓이고</a:t>
            </a:r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클수록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 작은 요소보다 </a:t>
            </a:r>
            <a:r>
              <a:rPr lang="ko-KR" altLang="en-US" sz="2000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위에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 쌓임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명시하지 않으면 </a:t>
            </a:r>
            <a:r>
              <a:rPr lang="ko-KR" altLang="en-US" sz="2000" dirty="0" err="1" smtClean="0">
                <a:latin typeface="Hi Melody" pitchFamily="2" charset="-127"/>
                <a:ea typeface="Hi Melody" pitchFamily="2" charset="-127"/>
              </a:rPr>
              <a:t>웹문서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 맨 먼저 삽입하는 요소가 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z-index:1</a:t>
            </a:r>
          </a:p>
          <a:p>
            <a:endParaRPr lang="ko-KR" altLang="en-US" sz="20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27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48712" y="957209"/>
            <a:ext cx="9209455" cy="45806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6176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20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추천하는 공신력 있는 학습 자원 리스트 </a:t>
            </a: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(2026</a:t>
            </a: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년 기준</a:t>
            </a: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alt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MDN Web Docs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웹 개발자의 성경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입문부터 심화까지 가장 정확한 표준 정보를 제공합니다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W3Schools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초보자가 직접 코드를 실행해보며 배우기에 가장 직관적이고 쉬운 구성을 가지고 있습니다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Web.dev (by Google)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구글의 개발자들이 최신 웹 트렌드와 성능 최적화 방법을 강의 형식으로 제공합니다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I Use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내가 쓴 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코드가 아이폰이나 구형 안드로이드에서 작동할지 확인할 때 사용하는 필수 검증 도구입니다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7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89" y="1028365"/>
            <a:ext cx="713522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0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부드럽게 페이지 이동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백그라운드 색상 여러 가지로 페이지마다 지정</a:t>
            </a:r>
            <a:r>
              <a:rPr lang="en-US" altLang="ko-KR" dirty="0" smtClean="0"/>
              <a:t>. </a:t>
            </a:r>
            <a:r>
              <a:rPr lang="ko-KR" altLang="en-US" sz="1800" dirty="0" smtClean="0"/>
              <a:t>가로</a:t>
            </a:r>
            <a:r>
              <a:rPr lang="en-US" altLang="ko-KR" sz="1800" dirty="0" smtClean="0"/>
              <a:t>100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vw</a:t>
            </a:r>
            <a:r>
              <a:rPr lang="en-US" altLang="ko-KR" sz="1800" dirty="0" smtClean="0"/>
              <a:t>/ </a:t>
            </a:r>
            <a:r>
              <a:rPr lang="ko-KR" altLang="en-US" sz="1800" dirty="0" smtClean="0"/>
              <a:t>세로</a:t>
            </a:r>
            <a:r>
              <a:rPr lang="en-US" altLang="ko-KR" sz="1800" dirty="0" smtClean="0"/>
              <a:t>100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vh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&lt;a&gt; 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지정해 주어서 페이지이동 되게 한 뒤에</a:t>
            </a:r>
            <a:endParaRPr lang="en-US" altLang="ko-KR" dirty="0" smtClean="0"/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html 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scroll-behavior: smooth;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/>
              <a:t>넣어주면 부드러운 이동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916938"/>
            <a:ext cx="9601196" cy="143425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뷰포트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viewport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 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300" dirty="0" err="1"/>
              <a:t>모바일</a:t>
            </a:r>
            <a:r>
              <a:rPr lang="ko-KR" altLang="en-US" sz="1300" dirty="0"/>
              <a:t> 등 사용환경에 따라 의도한 대로 </a:t>
            </a:r>
            <a:r>
              <a:rPr lang="ko-KR" altLang="en-US" sz="1300" dirty="0" err="1"/>
              <a:t>웹페이지가</a:t>
            </a:r>
            <a:r>
              <a:rPr lang="ko-KR" altLang="en-US" sz="1300" dirty="0"/>
              <a:t> 보여지지 않아 화면 배율에 따라 지정할 수 있는 개념이 </a:t>
            </a:r>
            <a:r>
              <a:rPr lang="ko-KR" altLang="en-US" sz="1300" dirty="0" smtClean="0"/>
              <a:t>등장했습니다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width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너비지정 </a:t>
            </a:r>
            <a:r>
              <a:rPr lang="en-US" altLang="ko-KR" b="1" dirty="0" smtClean="0"/>
              <a:t>d</a:t>
            </a:r>
            <a:r>
              <a:rPr lang="en-US" altLang="ko-KR" dirty="0" smtClean="0"/>
              <a:t>evice-</a:t>
            </a:r>
            <a:r>
              <a:rPr lang="en-US" altLang="ko-KR" b="1" dirty="0" smtClean="0"/>
              <a:t>w</a:t>
            </a:r>
            <a:r>
              <a:rPr lang="en-US" altLang="ko-KR" dirty="0" smtClean="0"/>
              <a:t>idth</a:t>
            </a:r>
          </a:p>
          <a:p>
            <a:pPr marL="0" indent="0">
              <a:buNone/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&lt;meta name=“viewport” content=“width=device-width, initial-scale=1”&gt; 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예 </a:t>
            </a:r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font-size: 5vw; 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smtClean="0"/>
              <a:t>device-height / user-scalable </a:t>
            </a:r>
            <a:r>
              <a:rPr lang="ko-KR" altLang="en-US" sz="1600" dirty="0" smtClean="0"/>
              <a:t>확대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축소 가능여부 </a:t>
            </a:r>
            <a:r>
              <a:rPr lang="en-US" altLang="ko-KR" sz="1600" dirty="0" smtClean="0"/>
              <a:t>yes(</a:t>
            </a:r>
            <a:r>
              <a:rPr lang="ko-KR" altLang="en-US" sz="1600" dirty="0" smtClean="0"/>
              <a:t>기본값</a:t>
            </a:r>
            <a:r>
              <a:rPr lang="en-US" altLang="ko-KR" sz="1600" dirty="0" smtClean="0"/>
              <a:t>)/no </a:t>
            </a:r>
          </a:p>
          <a:p>
            <a:r>
              <a:rPr lang="en-US" altLang="ko-KR" sz="1600" dirty="0" smtClean="0"/>
              <a:t>initial-scale </a:t>
            </a:r>
            <a:r>
              <a:rPr lang="ko-KR" altLang="en-US" sz="1600" dirty="0" smtClean="0"/>
              <a:t>초기 확대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축소 값 </a:t>
            </a:r>
            <a:r>
              <a:rPr lang="en-US" altLang="ko-KR" sz="1600" dirty="0" smtClean="0"/>
              <a:t>1~10 </a:t>
            </a:r>
            <a:r>
              <a:rPr lang="ko-KR" altLang="en-US" sz="1600" dirty="0" smtClean="0"/>
              <a:t>기본값</a:t>
            </a:r>
            <a:r>
              <a:rPr lang="en-US" altLang="ko-KR" sz="1600" dirty="0" smtClean="0"/>
              <a:t>1</a:t>
            </a:r>
            <a:endParaRPr lang="en-US" altLang="ko-KR" dirty="0" smtClean="0"/>
          </a:p>
          <a:p>
            <a:r>
              <a:rPr lang="ko-KR" altLang="en-US" dirty="0" smtClean="0"/>
              <a:t>단위</a:t>
            </a:r>
            <a:r>
              <a:rPr lang="en-US" altLang="ko-KR" dirty="0" smtClean="0"/>
              <a:t>		</a:t>
            </a:r>
            <a:r>
              <a:rPr lang="en-US" altLang="ko-KR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vw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(viewport width) 100vw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너비의 </a:t>
            </a:r>
            <a:r>
              <a:rPr lang="en-US" altLang="ko-KR" dirty="0" smtClean="0"/>
              <a:t>100%</a:t>
            </a:r>
            <a:r>
              <a:rPr lang="ko-KR" altLang="en-US" dirty="0" smtClean="0"/>
              <a:t>와 같다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			</a:t>
            </a:r>
            <a:r>
              <a:rPr lang="en-US" altLang="ko-KR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vh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(viewport height) 1vh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높이의 </a:t>
            </a:r>
            <a:r>
              <a:rPr lang="en-US" altLang="ko-KR" dirty="0" smtClean="0"/>
              <a:t>1%</a:t>
            </a:r>
            <a:r>
              <a:rPr lang="ko-KR" altLang="en-US" dirty="0" smtClean="0"/>
              <a:t>와 같다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b="1" dirty="0" smtClean="0"/>
              <a:t>100%</a:t>
            </a:r>
            <a:r>
              <a:rPr lang="ko-KR" altLang="en-US" b="1" dirty="0" smtClean="0"/>
              <a:t>로 했을 때는 부모 요소의 길이에 맞게 반환</a:t>
            </a:r>
            <a:r>
              <a:rPr lang="en-US" altLang="ko-KR" b="1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100vh/</a:t>
            </a:r>
            <a:r>
              <a:rPr lang="en-US" altLang="ko-KR" dirty="0" err="1" smtClean="0"/>
              <a:t>vw</a:t>
            </a:r>
            <a:r>
              <a:rPr lang="ko-KR" altLang="en-US" dirty="0" smtClean="0"/>
              <a:t>는 전체화면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스크롤 포함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	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기기의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크기값이</a:t>
            </a:r>
            <a:r>
              <a:rPr lang="ko-KR" altLang="en-US" dirty="0" smtClean="0"/>
              <a:t> 정리된 사이트 </a:t>
            </a:r>
            <a:r>
              <a:rPr lang="en-US" altLang="ko-KR" dirty="0" smtClean="0"/>
              <a:t>https</a:t>
            </a:r>
            <a:r>
              <a:rPr lang="en-US" altLang="ko-KR" dirty="0"/>
              <a:t>://yesviz.com/devices.php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55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오른쪽 화살표 20"/>
          <p:cNvSpPr/>
          <p:nvPr/>
        </p:nvSpPr>
        <p:spPr>
          <a:xfrm>
            <a:off x="3364520" y="900816"/>
            <a:ext cx="7664550" cy="2660166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자유형 21"/>
          <p:cNvSpPr/>
          <p:nvPr/>
        </p:nvSpPr>
        <p:spPr>
          <a:xfrm>
            <a:off x="3798277" y="1728993"/>
            <a:ext cx="5570806" cy="1003811"/>
          </a:xfrm>
          <a:custGeom>
            <a:avLst/>
            <a:gdLst>
              <a:gd name="connsiteX0" fmla="*/ 0 w 3162300"/>
              <a:gd name="connsiteY0" fmla="*/ 80023 h 480131"/>
              <a:gd name="connsiteX1" fmla="*/ 80023 w 3162300"/>
              <a:gd name="connsiteY1" fmla="*/ 0 h 480131"/>
              <a:gd name="connsiteX2" fmla="*/ 3082277 w 3162300"/>
              <a:gd name="connsiteY2" fmla="*/ 0 h 480131"/>
              <a:gd name="connsiteX3" fmla="*/ 3162300 w 3162300"/>
              <a:gd name="connsiteY3" fmla="*/ 80023 h 480131"/>
              <a:gd name="connsiteX4" fmla="*/ 3162300 w 3162300"/>
              <a:gd name="connsiteY4" fmla="*/ 400108 h 480131"/>
              <a:gd name="connsiteX5" fmla="*/ 3082277 w 3162300"/>
              <a:gd name="connsiteY5" fmla="*/ 480131 h 480131"/>
              <a:gd name="connsiteX6" fmla="*/ 80023 w 3162300"/>
              <a:gd name="connsiteY6" fmla="*/ 480131 h 480131"/>
              <a:gd name="connsiteX7" fmla="*/ 0 w 3162300"/>
              <a:gd name="connsiteY7" fmla="*/ 400108 h 480131"/>
              <a:gd name="connsiteX8" fmla="*/ 0 w 3162300"/>
              <a:gd name="connsiteY8" fmla="*/ 80023 h 48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480131">
                <a:moveTo>
                  <a:pt x="0" y="80023"/>
                </a:moveTo>
                <a:cubicBezTo>
                  <a:pt x="0" y="35828"/>
                  <a:pt x="35828" y="0"/>
                  <a:pt x="80023" y="0"/>
                </a:cubicBezTo>
                <a:lnTo>
                  <a:pt x="3082277" y="0"/>
                </a:lnTo>
                <a:cubicBezTo>
                  <a:pt x="3126472" y="0"/>
                  <a:pt x="3162300" y="35828"/>
                  <a:pt x="3162300" y="80023"/>
                </a:cubicBezTo>
                <a:lnTo>
                  <a:pt x="3162300" y="400108"/>
                </a:lnTo>
                <a:cubicBezTo>
                  <a:pt x="3162300" y="444303"/>
                  <a:pt x="3126472" y="480131"/>
                  <a:pt x="3082277" y="480131"/>
                </a:cubicBezTo>
                <a:lnTo>
                  <a:pt x="80023" y="480131"/>
                </a:lnTo>
                <a:cubicBezTo>
                  <a:pt x="35828" y="480131"/>
                  <a:pt x="0" y="444303"/>
                  <a:pt x="0" y="400108"/>
                </a:cubicBezTo>
                <a:lnTo>
                  <a:pt x="0" y="8002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538" tIns="61538" rIns="61538" bIns="61538" numCol="1" spcCol="1270" anchor="t" anchorCtr="0">
            <a:noAutofit/>
          </a:bodyPr>
          <a:lstStyle/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vw</a:t>
            </a:r>
            <a:r>
              <a:rPr lang="en-US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(viewport width) 100vw</a:t>
            </a:r>
            <a:r>
              <a:rPr lang="ko-KR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ko-KR" sz="3200" kern="12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뷰포트</a:t>
            </a:r>
            <a:r>
              <a:rPr lang="ko-KR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너비의 </a:t>
            </a:r>
            <a:r>
              <a:rPr lang="en-US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100%</a:t>
            </a:r>
            <a:r>
              <a:rPr lang="ko-KR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같다</a:t>
            </a:r>
            <a:r>
              <a:rPr lang="en-US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sz="3200" kern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rot="5400000">
            <a:off x="-308078" y="2278039"/>
            <a:ext cx="5049820" cy="2295375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자유형 23"/>
          <p:cNvSpPr/>
          <p:nvPr/>
        </p:nvSpPr>
        <p:spPr>
          <a:xfrm>
            <a:off x="2101949" y="3473166"/>
            <a:ext cx="5570806" cy="1003811"/>
          </a:xfrm>
          <a:custGeom>
            <a:avLst/>
            <a:gdLst>
              <a:gd name="connsiteX0" fmla="*/ 0 w 3162300"/>
              <a:gd name="connsiteY0" fmla="*/ 80023 h 480131"/>
              <a:gd name="connsiteX1" fmla="*/ 80023 w 3162300"/>
              <a:gd name="connsiteY1" fmla="*/ 0 h 480131"/>
              <a:gd name="connsiteX2" fmla="*/ 3082277 w 3162300"/>
              <a:gd name="connsiteY2" fmla="*/ 0 h 480131"/>
              <a:gd name="connsiteX3" fmla="*/ 3162300 w 3162300"/>
              <a:gd name="connsiteY3" fmla="*/ 80023 h 480131"/>
              <a:gd name="connsiteX4" fmla="*/ 3162300 w 3162300"/>
              <a:gd name="connsiteY4" fmla="*/ 400108 h 480131"/>
              <a:gd name="connsiteX5" fmla="*/ 3082277 w 3162300"/>
              <a:gd name="connsiteY5" fmla="*/ 480131 h 480131"/>
              <a:gd name="connsiteX6" fmla="*/ 80023 w 3162300"/>
              <a:gd name="connsiteY6" fmla="*/ 480131 h 480131"/>
              <a:gd name="connsiteX7" fmla="*/ 0 w 3162300"/>
              <a:gd name="connsiteY7" fmla="*/ 400108 h 480131"/>
              <a:gd name="connsiteX8" fmla="*/ 0 w 3162300"/>
              <a:gd name="connsiteY8" fmla="*/ 80023 h 48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480131">
                <a:moveTo>
                  <a:pt x="0" y="80023"/>
                </a:moveTo>
                <a:cubicBezTo>
                  <a:pt x="0" y="35828"/>
                  <a:pt x="35828" y="0"/>
                  <a:pt x="80023" y="0"/>
                </a:cubicBezTo>
                <a:lnTo>
                  <a:pt x="3082277" y="0"/>
                </a:lnTo>
                <a:cubicBezTo>
                  <a:pt x="3126472" y="0"/>
                  <a:pt x="3162300" y="35828"/>
                  <a:pt x="3162300" y="80023"/>
                </a:cubicBezTo>
                <a:lnTo>
                  <a:pt x="3162300" y="400108"/>
                </a:lnTo>
                <a:cubicBezTo>
                  <a:pt x="3162300" y="444303"/>
                  <a:pt x="3126472" y="480131"/>
                  <a:pt x="3082277" y="480131"/>
                </a:cubicBezTo>
                <a:lnTo>
                  <a:pt x="80023" y="480131"/>
                </a:lnTo>
                <a:cubicBezTo>
                  <a:pt x="35828" y="480131"/>
                  <a:pt x="0" y="444303"/>
                  <a:pt x="0" y="400108"/>
                </a:cubicBezTo>
                <a:lnTo>
                  <a:pt x="0" y="8002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538" tIns="61538" rIns="61538" bIns="61538" numCol="1" spcCol="1270" anchor="t" anchorCtr="0">
            <a:noAutofit/>
          </a:bodyPr>
          <a:lstStyle/>
          <a:p>
            <a:pPr marL="0" lvl="1" defTabSz="3556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3200" b="1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vh</a:t>
            </a:r>
            <a:r>
              <a:rPr lang="en-US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(viewport height) 1vh</a:t>
            </a:r>
            <a:r>
              <a:rPr lang="ko-KR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ko-KR" altLang="ko-KR" sz="3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뷰포트</a:t>
            </a:r>
            <a:r>
              <a:rPr lang="ko-KR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높이의 </a:t>
            </a:r>
            <a:r>
              <a:rPr lang="en-US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1%</a:t>
            </a:r>
            <a:r>
              <a:rPr lang="ko-KR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같다</a:t>
            </a:r>
            <a:r>
              <a:rPr lang="en-US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ko-KR" sz="3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3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02327" y="623499"/>
            <a:ext cx="9814164" cy="18671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개념 정의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Viewport(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뷰포트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란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ko-KR" altLang="ko-KR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웹 페이지가 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258F7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사용자에게 보여지는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브라우저의 화면 영역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의미합니다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데스크톱</a:t>
            </a:r>
            <a:r>
              <a:rPr lang="en-US" altLang="ko-KR"/>
              <a:t>, </a:t>
            </a:r>
            <a:r>
              <a:rPr lang="ko-KR" altLang="en-US"/>
              <a:t>태블릿</a:t>
            </a:r>
            <a:r>
              <a:rPr lang="en-US" altLang="ko-KR"/>
              <a:t>, </a:t>
            </a:r>
            <a:r>
              <a:rPr lang="ko-KR" altLang="en-US"/>
              <a:t>모바일 등 기기마다 화면 크기가 다르므로</a:t>
            </a:r>
            <a:r>
              <a:rPr lang="en-US" altLang="ko-KR"/>
              <a:t>, </a:t>
            </a:r>
            <a:r>
              <a:rPr lang="ko-KR" altLang="en-US"/>
              <a:t>이에 대응하는 </a:t>
            </a:r>
            <a:r>
              <a:rPr lang="ko-KR" altLang="en-US" b="1"/>
              <a:t>반응형 디자인</a:t>
            </a:r>
            <a:r>
              <a:rPr lang="ko-KR" altLang="en-US"/>
              <a:t>의 핵심 단위입니다</a:t>
            </a:r>
            <a:r>
              <a:rPr lang="en-US" altLang="ko-KR" smtClean="0"/>
              <a:t>.</a:t>
            </a:r>
            <a:endParaRPr lang="en-US" altLang="ko-KR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6" y="2643012"/>
            <a:ext cx="6824671" cy="281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7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74618" y="1300602"/>
            <a:ext cx="8825345" cy="3682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주요 활용 사례 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(Use Cases)</a:t>
            </a:r>
            <a:endParaRPr kumimoji="0" lang="ko-KR" altLang="ko-KR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100vh (Full Height Section)</a:t>
            </a:r>
            <a:endParaRPr kumimoji="0" lang="ko-KR" altLang="ko-KR" b="0" i="0" u="none" strike="noStrike" cap="none" normalizeH="0" baseline="0" smtClean="0">
              <a:ln>
                <a:noFill/>
              </a:ln>
              <a:solidFill>
                <a:srgbClr val="0A0A0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첫 화면을 꽉 채우는 랜딩 페이지나 섹션을 만들 때 사용합니다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예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height: 100vh;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설정 시 브라우저 높이와 정확히 일치하는 화면 구현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vw 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기반 텍스트 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(Responsive Typography)</a:t>
            </a:r>
            <a:endParaRPr kumimoji="0" lang="ko-KR" altLang="ko-KR" b="0" i="0" u="none" strike="noStrike" cap="none" normalizeH="0" baseline="0" smtClean="0">
              <a:ln>
                <a:noFill/>
              </a:ln>
              <a:solidFill>
                <a:srgbClr val="0A0A0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글자 크기를 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font-size: 5vw;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와 같이 설정하면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화면 너비에 따라 글자 크기가 유동적으로 변합니다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vmin / vmax (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기기 방향 대응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ko-KR" b="0" i="0" u="none" strike="noStrike" cap="none" normalizeH="0" baseline="0" smtClean="0">
              <a:ln>
                <a:noFill/>
              </a:ln>
              <a:solidFill>
                <a:srgbClr val="0A0A0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vmin: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화면 방향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가로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세로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 관계없이 요소가 항상 화면 안에 다 보여야 할 때 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예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팝업창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이미지 슬라이드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vmax: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화면을 가득 채워야 하는 배경 요소나 커다란 타이틀에 사용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35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margin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 다양한 여백 설정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2" y="2745617"/>
            <a:ext cx="9601196" cy="3321353"/>
          </a:xfrm>
          <a:ln w="12700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algn="ctr"/>
            <a:endParaRPr lang="en-US" altLang="ko-KR" sz="1100" dirty="0" smtClean="0"/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{margin:50px;}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상하좌우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군데 모두 적용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margin:30px 50px;} /*</a:t>
            </a:r>
            <a:r>
              <a:rPr lang="ko-KR" altLang="en-US" b="1" dirty="0" smtClean="0">
                <a:solidFill>
                  <a:srgbClr val="258F7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위아래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마진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30px </a:t>
            </a:r>
            <a:r>
              <a:rPr lang="ko-KR" altLang="en-US" dirty="0" smtClean="0">
                <a:solidFill>
                  <a:srgbClr val="258F7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좌우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마진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50px*/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margin:30px </a:t>
            </a:r>
            <a:r>
              <a:rPr lang="en-US" altLang="ko-KR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50px;}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 마진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30 </a:t>
            </a:r>
            <a:r>
              <a:rPr lang="ko-KR" altLang="en-US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좌우</a:t>
            </a:r>
            <a:r>
              <a:rPr lang="en-US" altLang="ko-KR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b="1" dirty="0" smtClean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아래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50*/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30px 20px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30px 50px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b="1" spc="-150" dirty="0" err="1" smtClean="0">
                <a:solidFill>
                  <a:srgbClr val="258F7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상우하좌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시계방향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각각 </a:t>
            </a:r>
            <a:r>
              <a:rPr lang="ko-KR" altLang="en-US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적용</a:t>
            </a:r>
            <a:r>
              <a:rPr lang="en-US" altLang="ko-KR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ko-KR" altLang="en-US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 20px auto;}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위아래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20,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좌우는 자동계산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CSS </a:t>
            </a:r>
            <a:r>
              <a:rPr lang="ko-KR" altLang="en-US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우선순위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759" y="832028"/>
            <a:ext cx="3759925" cy="1589200"/>
          </a:xfrm>
        </p:spPr>
        <p:txBody>
          <a:bodyPr/>
          <a:lstStyle/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사용자 스타일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제작자 스타일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브라우저 기본 스타일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1349" y="2556931"/>
            <a:ext cx="467505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중요도가 같은 스타일이라면 적용범위에 따라 우선순위를 정할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sz="2000" b="1" smtClean="0"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en-US" altLang="ko-KR" sz="2400" b="1" smtClean="0">
                <a:solidFill>
                  <a:srgbClr val="2501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r>
              <a:rPr lang="en-US" altLang="ko-KR" sz="2400" b="1" dirty="0" smtClean="0">
                <a:solidFill>
                  <a:srgbClr val="2501F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important</a:t>
            </a:r>
            <a:r>
              <a:rPr lang="ko-KR" altLang="en-US" dirty="0" smtClean="0"/>
              <a:t>를 붙이면 다른 스타일 보다 우선순위가 높아집니다</a:t>
            </a:r>
            <a:r>
              <a:rPr lang="en-US" altLang="ko-KR" smtClean="0"/>
              <a:t>. </a:t>
            </a:r>
            <a:r>
              <a:rPr lang="en-US" altLang="ko-KR" smtClean="0"/>
              <a:t>(</a:t>
            </a:r>
            <a:r>
              <a:rPr lang="ko-KR" altLang="en-US" smtClean="0"/>
              <a:t>남용 금지</a:t>
            </a:r>
            <a:r>
              <a:rPr lang="en-US" altLang="ko-KR" smtClean="0"/>
              <a:t>)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h1{</a:t>
            </a:r>
            <a:r>
              <a:rPr lang="en-US" altLang="ko-KR" dirty="0" err="1" smtClean="0"/>
              <a:t>color:red</a:t>
            </a:r>
            <a:r>
              <a:rPr lang="en-US" altLang="ko-KR" dirty="0" smtClean="0"/>
              <a:t> !important;}  188page</a:t>
            </a:r>
          </a:p>
          <a:p>
            <a:endParaRPr lang="en-US" altLang="ko-KR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b="1" err="1" smtClean="0">
                <a:latin typeface="HY강B" panose="02030600000101010101" pitchFamily="18" charset="-127"/>
                <a:ea typeface="HY강B" panose="02030600000101010101" pitchFamily="18" charset="-127"/>
              </a:rPr>
              <a:t>인라인</a:t>
            </a:r>
            <a:r>
              <a:rPr lang="ko-KR" altLang="en-US" b="1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b="1" smtClean="0">
                <a:latin typeface="HY강B" panose="02030600000101010101" pitchFamily="18" charset="-127"/>
                <a:ea typeface="HY강B" panose="02030600000101010101" pitchFamily="18" charset="-127"/>
              </a:rPr>
              <a:t>스타일</a:t>
            </a:r>
            <a:r>
              <a:rPr lang="en-US" altLang="ko-KR" b="1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b="1" smtClean="0">
                <a:latin typeface="HY강B" panose="02030600000101010101" pitchFamily="18" charset="-127"/>
                <a:ea typeface="HY강B" panose="02030600000101010101" pitchFamily="18" charset="-127"/>
              </a:rPr>
              <a:t>비추천</a:t>
            </a:r>
            <a:r>
              <a:rPr lang="en-US" altLang="ko-KR" b="1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en-US" altLang="ko-KR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3. id </a:t>
            </a:r>
            <a:r>
              <a:rPr lang="ko-KR" altLang="en-US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스타일</a:t>
            </a:r>
            <a:endParaRPr lang="en-US" altLang="ko-KR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en-US" altLang="ko-KR" b="1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en-US" altLang="ko-KR" b="1">
                <a:latin typeface="HY강B" panose="02030600000101010101" pitchFamily="18" charset="-127"/>
                <a:ea typeface="HY강B" panose="02030600000101010101" pitchFamily="18" charset="-127"/>
              </a:rPr>
              <a:t>c</a:t>
            </a:r>
            <a:r>
              <a:rPr lang="en-US" altLang="ko-KR" b="1" smtClean="0">
                <a:latin typeface="HY강B" panose="02030600000101010101" pitchFamily="18" charset="-127"/>
                <a:ea typeface="HY강B" panose="02030600000101010101" pitchFamily="18" charset="-127"/>
              </a:rPr>
              <a:t>lass </a:t>
            </a:r>
            <a:r>
              <a:rPr lang="ko-KR" altLang="en-US" b="1" smtClean="0">
                <a:latin typeface="HY강B" panose="02030600000101010101" pitchFamily="18" charset="-127"/>
                <a:ea typeface="HY강B" panose="02030600000101010101" pitchFamily="18" charset="-127"/>
              </a:rPr>
              <a:t>스타일</a:t>
            </a:r>
            <a:endParaRPr lang="en-US" altLang="ko-KR" b="1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en-US" altLang="ko-KR" b="1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b="1" smtClean="0">
                <a:latin typeface="HY강B" panose="02030600000101010101" pitchFamily="18" charset="-127"/>
                <a:ea typeface="HY강B" panose="02030600000101010101" pitchFamily="18" charset="-127"/>
              </a:rPr>
              <a:t>태그</a:t>
            </a:r>
            <a:r>
              <a:rPr lang="en-US" altLang="ko-KR" b="1" smtClean="0">
                <a:latin typeface="HY강B" panose="02030600000101010101" pitchFamily="18" charset="-127"/>
                <a:ea typeface="HY강B" panose="02030600000101010101" pitchFamily="18" charset="-127"/>
              </a:rPr>
              <a:t>: </a:t>
            </a:r>
            <a:r>
              <a:rPr lang="ko-KR" altLang="en-US" sz="1200" smtClean="0"/>
              <a:t>웹 </a:t>
            </a:r>
            <a:r>
              <a:rPr lang="ko-KR" altLang="en-US" sz="1200" dirty="0" err="1" smtClean="0"/>
              <a:t>문</a:t>
            </a:r>
            <a:r>
              <a:rPr lang="ko-KR" altLang="en-US" sz="1200" smtClean="0"/>
              <a:t>서에 </a:t>
            </a:r>
            <a:r>
              <a:rPr lang="ko-KR" altLang="en-US" sz="1200" dirty="0" smtClean="0"/>
              <a:t>사용한 특정 태그에 스타일을 똑같이 적용</a:t>
            </a:r>
            <a:endParaRPr lang="ko-KR" altLang="en-US" sz="12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539380" y="2812799"/>
            <a:ext cx="3709129" cy="27199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258F76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3600" b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360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457200" lvl="1" indent="0">
              <a:buFont typeface="Arial"/>
              <a:buNone/>
            </a:pPr>
            <a:r>
              <a:rPr lang="en-US" altLang="ko-KR" sz="3200" smtClean="0">
                <a:latin typeface="D2Coding" panose="020B0609020101020101" pitchFamily="49" charset="-127"/>
                <a:ea typeface="D2Coding" panose="020B0609020101020101" pitchFamily="49" charset="-127"/>
              </a:rPr>
              <a:t>color: </a:t>
            </a:r>
            <a:r>
              <a:rPr lang="en-US" altLang="ko-KR" sz="320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320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457200" lvl="1" indent="0">
              <a:buFont typeface="Arial"/>
              <a:buNone/>
            </a:pPr>
            <a:r>
              <a:rPr lang="en-US" altLang="ko-KR" sz="3200" smtClean="0">
                <a:latin typeface="D2Coding" panose="020B0609020101020101" pitchFamily="49" charset="-127"/>
                <a:ea typeface="D2Coding" panose="020B0609020101020101" pitchFamily="49" charset="-127"/>
              </a:rPr>
              <a:t>padding: </a:t>
            </a:r>
            <a:r>
              <a:rPr lang="en-US" altLang="ko-KR" sz="320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320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Font typeface="Arial"/>
              <a:buNone/>
            </a:pPr>
            <a:r>
              <a:rPr lang="en-US" altLang="ko-KR" sz="360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3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35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목록이용 세로메뉴 만들기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1-1</a:t>
            </a:r>
            <a:endParaRPr lang="ko-KR" altLang="en-US" sz="2400" dirty="0"/>
          </a:p>
        </p:txBody>
      </p:sp>
      <p:sp>
        <p:nvSpPr>
          <p:cNvPr id="7" name="이등변 삼각형 6"/>
          <p:cNvSpPr/>
          <p:nvPr/>
        </p:nvSpPr>
        <p:spPr>
          <a:xfrm>
            <a:off x="2059685" y="2562904"/>
            <a:ext cx="3318936" cy="3318936"/>
          </a:xfrm>
          <a:prstGeom prst="triangl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자유형 7"/>
          <p:cNvSpPr/>
          <p:nvPr/>
        </p:nvSpPr>
        <p:spPr>
          <a:xfrm>
            <a:off x="3719153" y="2895121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kern="1200" dirty="0" smtClean="0"/>
              <a:t>도서관 소개</a:t>
            </a:r>
            <a:endParaRPr lang="ko-KR" sz="1800" kern="1200" dirty="0"/>
          </a:p>
        </p:txBody>
      </p:sp>
      <p:sp>
        <p:nvSpPr>
          <p:cNvPr id="9" name="자유형 8"/>
          <p:cNvSpPr/>
          <p:nvPr/>
        </p:nvSpPr>
        <p:spPr>
          <a:xfrm>
            <a:off x="3719153" y="3426021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자료 검색</a:t>
            </a:r>
            <a:endParaRPr lang="ko-KR" sz="1800" kern="1200"/>
          </a:p>
        </p:txBody>
      </p:sp>
      <p:sp>
        <p:nvSpPr>
          <p:cNvPr id="10" name="자유형 9"/>
          <p:cNvSpPr/>
          <p:nvPr/>
        </p:nvSpPr>
        <p:spPr>
          <a:xfrm>
            <a:off x="3719153" y="3956921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전자도서관</a:t>
            </a:r>
            <a:endParaRPr lang="ko-KR" sz="1800" kern="1200"/>
          </a:p>
        </p:txBody>
      </p:sp>
      <p:sp>
        <p:nvSpPr>
          <p:cNvPr id="11" name="자유형 10"/>
          <p:cNvSpPr/>
          <p:nvPr/>
        </p:nvSpPr>
        <p:spPr>
          <a:xfrm>
            <a:off x="3719153" y="4487822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도서관 이용</a:t>
            </a:r>
            <a:endParaRPr lang="ko-KR" sz="1800" kern="1200"/>
          </a:p>
        </p:txBody>
      </p:sp>
      <p:sp>
        <p:nvSpPr>
          <p:cNvPr id="12" name="자유형 11"/>
          <p:cNvSpPr/>
          <p:nvPr/>
        </p:nvSpPr>
        <p:spPr>
          <a:xfrm>
            <a:off x="3719153" y="5018722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신청</a:t>
            </a:r>
            <a:r>
              <a:rPr lang="en-US" sz="1800" kern="1200" smtClean="0"/>
              <a:t>.</a:t>
            </a:r>
            <a:r>
              <a:rPr lang="ko-KR" sz="1800" kern="1200" smtClean="0"/>
              <a:t>참여</a:t>
            </a:r>
            <a:endParaRPr lang="ko-KR" sz="1800" kern="1200"/>
          </a:p>
        </p:txBody>
      </p:sp>
      <p:sp>
        <p:nvSpPr>
          <p:cNvPr id="4" name="TextBox 3"/>
          <p:cNvSpPr txBox="1"/>
          <p:nvPr/>
        </p:nvSpPr>
        <p:spPr>
          <a:xfrm>
            <a:off x="6545942" y="3033486"/>
            <a:ext cx="3070071" cy="258532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nav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{ width: 300px;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margin: 50px 30px;}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{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list-style:none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;}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li{border:1px solid #222;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padding: 20px 40px;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margin: 5px;}</a:t>
            </a:r>
          </a:p>
        </p:txBody>
      </p:sp>
    </p:spTree>
    <p:extLst>
      <p:ext uri="{BB962C8B-B14F-4D97-AF65-F5344CB8AC3E}">
        <p14:creationId xmlns:p14="http://schemas.microsoft.com/office/powerpoint/2010/main" val="334192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스타일</a:t>
            </a:r>
            <a:r>
              <a:rPr lang="en-US" altLang="ko-KR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적용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2556931"/>
            <a:ext cx="4655456" cy="3408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caption-side:bottom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 /*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표 캡션 위치 아래로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 1px solid black; 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td, </a:t>
            </a:r>
            <a:r>
              <a:rPr lang="en-US" altLang="ko-KR" sz="1800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border:1px dotted black; /*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셀 테두리 검은색 점선으로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padding: 10px;</a:t>
            </a:r>
          </a:p>
          <a:p>
            <a:pPr marL="0" indent="0">
              <a:buNone/>
            </a:pP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text-align:center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45943" y="3102425"/>
            <a:ext cx="3384260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border-collapse: collapse; </a:t>
            </a:r>
            <a:endParaRPr lang="en-US" altLang="ko-KR" dirty="0" smtClean="0"/>
          </a:p>
          <a:p>
            <a:r>
              <a:rPr lang="en-US" altLang="ko-KR" dirty="0" smtClean="0"/>
              <a:t>/*</a:t>
            </a:r>
            <a:r>
              <a:rPr lang="ko-KR" altLang="en-US" dirty="0"/>
              <a:t>표와 테두리를 한 줄로 표시</a:t>
            </a:r>
            <a:r>
              <a:rPr lang="en-US" altLang="ko-KR" dirty="0" smtClean="0"/>
              <a:t>*/</a:t>
            </a:r>
          </a:p>
          <a:p>
            <a:r>
              <a:rPr lang="ko-KR" altLang="en-US" dirty="0" smtClean="0"/>
              <a:t>추가해볼까요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r>
              <a:rPr lang="en-US" altLang="ko-KR" dirty="0" smtClean="0"/>
              <a:t>separate</a:t>
            </a:r>
            <a:r>
              <a:rPr lang="ko-KR" altLang="en-US" dirty="0" smtClean="0"/>
              <a:t> 는 기본값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65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수평 </a:t>
            </a:r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내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비게이션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만들기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57342" y="2725700"/>
            <a:ext cx="4074885" cy="301098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17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*{</a:t>
            </a:r>
            <a:r>
              <a:rPr lang="en-US" altLang="ko-KR" sz="17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box-sizing:border-box</a:t>
            </a:r>
            <a:r>
              <a:rPr lang="en-US" altLang="ko-KR" sz="17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/*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모든 요소에 테두리까지 포함한 </a:t>
            </a:r>
            <a:r>
              <a:rPr lang="ko-KR" altLang="en-US" sz="12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너비값지정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list-style:none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pPr marL="0" indent="0">
              <a:buNone/>
            </a:pP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li{</a:t>
            </a:r>
            <a:r>
              <a:rPr lang="en-US" altLang="ko-KR" sz="2100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display:inline-block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padding:20px;</a:t>
            </a:r>
          </a:p>
          <a:p>
            <a:pPr marL="0" indent="0">
              <a:buNone/>
            </a:pP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margin:0 20px;</a:t>
            </a:r>
          </a:p>
          <a:p>
            <a:pPr marL="0" indent="0">
              <a:buNone/>
            </a:pP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border:1px solid gray;}</a:t>
            </a:r>
            <a:endParaRPr lang="ko-KR" altLang="en-US" sz="2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2815" y="2800029"/>
            <a:ext cx="2839239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1&lt;/li&gt;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5&lt;/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6&lt;/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2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1156304"/>
            <a:ext cx="9601196" cy="1093411"/>
          </a:xfrm>
        </p:spPr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박스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모델 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2" y="2600475"/>
            <a:ext cx="9601196" cy="3318936"/>
          </a:xfrm>
        </p:spPr>
        <p:txBody>
          <a:bodyPr numCol="2">
            <a:normAutofit/>
          </a:bodyPr>
          <a:lstStyle/>
          <a:p>
            <a:r>
              <a:rPr lang="en-US" altLang="ko-KR" sz="1800" dirty="0" smtClean="0"/>
              <a:t>width </a:t>
            </a:r>
            <a:r>
              <a:rPr lang="ko-KR" altLang="en-US" sz="1800" dirty="0" smtClean="0"/>
              <a:t>박스 모델의 너비</a:t>
            </a:r>
            <a:endParaRPr lang="en-US" altLang="ko-KR" sz="1800" dirty="0" smtClean="0"/>
          </a:p>
          <a:p>
            <a:r>
              <a:rPr lang="en-US" altLang="ko-KR" sz="1800" dirty="0" smtClean="0"/>
              <a:t>height </a:t>
            </a:r>
            <a:r>
              <a:rPr lang="ko-KR" altLang="en-US" sz="1800" dirty="0" smtClean="0"/>
              <a:t>박스 모델의 높이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box-shadow</a:t>
            </a:r>
            <a:r>
              <a:rPr lang="ko-KR" altLang="en-US" sz="1800" dirty="0" smtClean="0"/>
              <a:t>박스 모델에 그림자 효과 추가</a:t>
            </a:r>
            <a:endParaRPr lang="en-US" altLang="ko-KR" sz="1800" dirty="0" smtClean="0"/>
          </a:p>
          <a:p>
            <a:r>
              <a:rPr lang="en-US" altLang="ko-KR" sz="1600" b="1" dirty="0" smtClean="0">
                <a:solidFill>
                  <a:srgbClr val="0070C0"/>
                </a:solidFill>
              </a:rPr>
              <a:t>: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수평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수직거리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흐림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번짐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색상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inset</a:t>
            </a:r>
          </a:p>
          <a:p>
            <a:r>
              <a:rPr lang="en-US" altLang="ko-KR" sz="1600" b="1" dirty="0" smtClean="0">
                <a:solidFill>
                  <a:srgbClr val="0070C0"/>
                </a:solidFill>
              </a:rPr>
              <a:t>.box{box-shodow:5px 5px 15px 5px gray;}</a:t>
            </a:r>
            <a:endParaRPr lang="en-US" altLang="ko-KR" sz="1600" b="1" dirty="0">
              <a:solidFill>
                <a:srgbClr val="0070C0"/>
              </a:solidFill>
            </a:endParaRPr>
          </a:p>
          <a:p>
            <a:r>
              <a:rPr lang="ko-KR" altLang="en-US" sz="1600" dirty="0" smtClean="0"/>
              <a:t>그림자효과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getcssscan.com/css-box-shadow-examples</a:t>
            </a:r>
            <a:endParaRPr lang="en-US" altLang="ko-KR" sz="1600" dirty="0" smtClean="0"/>
          </a:p>
          <a:p>
            <a:r>
              <a:rPr lang="ko-KR" altLang="en-US" sz="1800" dirty="0" smtClean="0"/>
              <a:t>테두리 속성 </a:t>
            </a:r>
            <a:r>
              <a:rPr lang="en-US" altLang="ko-KR" sz="1800" dirty="0" smtClean="0"/>
              <a:t>solid/dotted /dashed/ double/</a:t>
            </a:r>
          </a:p>
          <a:p>
            <a:r>
              <a:rPr lang="en-US" altLang="ko-KR" sz="1800" b="1" dirty="0" smtClean="0"/>
              <a:t>border-radius : 25px </a:t>
            </a:r>
            <a:r>
              <a:rPr lang="ko-KR" altLang="en-US" sz="1800" dirty="0" smtClean="0"/>
              <a:t>상하좌우 꼭지점 둥글게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3835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1" y="245641"/>
            <a:ext cx="4846320" cy="63518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44" y="245641"/>
            <a:ext cx="4624198" cy="6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45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4946"/>
            <a:ext cx="6230219" cy="67732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219" y="-1629960"/>
            <a:ext cx="5966429" cy="80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84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3298" y="1903751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트랜스폼</a:t>
            </a:r>
            <a:r>
              <a:rPr lang="en-US" altLang="ko-KR" dirty="0" smtClean="0"/>
              <a:t>_</a:t>
            </a:r>
            <a:r>
              <a:rPr lang="ko-KR" altLang="en-US" dirty="0" smtClean="0"/>
              <a:t>상세설명 파일 </a:t>
            </a:r>
            <a:r>
              <a:rPr lang="en-US" altLang="ko-KR" dirty="0" smtClean="0"/>
              <a:t>373</a:t>
            </a:r>
            <a:r>
              <a:rPr lang="ko-KR" altLang="en-US" dirty="0" smtClean="0"/>
              <a:t>정석</a:t>
            </a:r>
            <a:endParaRPr lang="en-US" altLang="ko-KR" dirty="0" smtClean="0"/>
          </a:p>
          <a:p>
            <a:r>
              <a:rPr lang="ko-KR" altLang="en-US" dirty="0" smtClean="0"/>
              <a:t>연습</a:t>
            </a:r>
            <a:r>
              <a:rPr lang="en-US" altLang="ko-KR" dirty="0" err="1" smtClean="0"/>
              <a:t>hf</a:t>
            </a:r>
            <a:r>
              <a:rPr lang="en-US" altLang="ko-KR" dirty="0" smtClean="0"/>
              <a:t> (</a:t>
            </a:r>
            <a:r>
              <a:rPr lang="ko-KR" altLang="en-US" dirty="0" smtClean="0"/>
              <a:t>퀴즈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235555" y="3244334"/>
            <a:ext cx="4512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특수부호 입력하기 엔티티코드 햄버거메뉴</a:t>
            </a:r>
            <a:endParaRPr lang="en-US" altLang="ko-KR" smtClean="0"/>
          </a:p>
          <a:p>
            <a:r>
              <a:rPr lang="ko-KR" altLang="en-US" smtClean="0"/>
              <a:t>https</a:t>
            </a:r>
            <a:r>
              <a:rPr lang="ko-KR" altLang="en-US"/>
              <a:t>://wowdaebaknara.tistory.com/12</a:t>
            </a:r>
          </a:p>
        </p:txBody>
      </p:sp>
    </p:spTree>
    <p:extLst>
      <p:ext uri="{BB962C8B-B14F-4D97-AF65-F5344CB8AC3E}">
        <p14:creationId xmlns:p14="http://schemas.microsoft.com/office/powerpoint/2010/main" val="2092810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간단한 웹사이트 제작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사이트</a:t>
            </a:r>
            <a:r>
              <a:rPr lang="en-US" altLang="ko-KR" dirty="0" smtClean="0"/>
              <a:t> inspect</a:t>
            </a:r>
            <a:r>
              <a:rPr lang="ko-KR" altLang="en-US" dirty="0" smtClean="0"/>
              <a:t>를 해보면서 어떻게 구조가 나누어져 있는지 확인</a:t>
            </a:r>
            <a:r>
              <a:rPr lang="en-US" altLang="ko-KR" dirty="0" smtClean="0"/>
              <a:t>!</a:t>
            </a:r>
          </a:p>
          <a:p>
            <a:pPr lvl="2"/>
            <a:r>
              <a:rPr lang="en-US" altLang="ko-KR" sz="2400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 / main / footer</a:t>
            </a:r>
            <a:endParaRPr lang="en-US" altLang="ko-KR" sz="2400" dirty="0">
              <a:solidFill>
                <a:srgbClr val="0070C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/>
              <a:t>블루보틀 사이트 제작하면서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flexbox</a:t>
            </a:r>
            <a:r>
              <a:rPr lang="ko-KR" altLang="en-US" dirty="0" smtClean="0"/>
              <a:t>의 필요성을 알게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fontawesome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사이트에서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icon </a:t>
            </a:r>
            <a:r>
              <a:rPr lang="ko-KR" altLang="en-US" dirty="0" smtClean="0">
                <a:latin typeface="+mn-ea"/>
              </a:rPr>
              <a:t>무료 사용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cdn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은 헤드 안에 넣기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0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869" y="660011"/>
            <a:ext cx="6445766" cy="44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52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6191" y="1789319"/>
            <a:ext cx="2672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웹표준</a:t>
            </a:r>
            <a:r>
              <a:rPr lang="ko-KR" altLang="en-US" dirty="0" smtClean="0"/>
              <a:t> </a:t>
            </a:r>
            <a:r>
              <a:rPr lang="en-US" altLang="ko-KR" dirty="0" smtClean="0"/>
              <a:t>W3C HTML</a:t>
            </a:r>
            <a:r>
              <a:rPr lang="ko-KR" altLang="en-US" dirty="0" smtClean="0"/>
              <a:t>검사기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hlinkClick r:id="rId3"/>
              </a:rPr>
              <a:t>https://validator.w3.org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Validate by File Upload </a:t>
            </a:r>
            <a:r>
              <a:rPr lang="ko-KR" altLang="en-US" dirty="0" smtClean="0"/>
              <a:t>탭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62861" y="3266647"/>
            <a:ext cx="34405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W3C CSS </a:t>
            </a:r>
            <a:r>
              <a:rPr lang="ko-KR" altLang="en-US" dirty="0" smtClean="0"/>
              <a:t>검사기</a:t>
            </a:r>
            <a:endParaRPr lang="en-US" altLang="ko-KR" dirty="0" smtClean="0"/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://jigsaw.w3.org/css-validator/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48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1814733" y="849087"/>
          <a:ext cx="8736036" cy="4611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53051" y="5490999"/>
            <a:ext cx="6505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/>
              <a:t>기타 </a:t>
            </a:r>
            <a:r>
              <a:rPr lang="en-US" altLang="ko-KR" sz="1400" spc="-150" dirty="0"/>
              <a:t>: </a:t>
            </a:r>
            <a:r>
              <a:rPr lang="ko-KR" altLang="en-US" sz="1400" spc="-150" dirty="0" err="1"/>
              <a:t>전체선택자</a:t>
            </a:r>
            <a:r>
              <a:rPr lang="ko-KR" altLang="en-US" sz="1400" spc="-150" dirty="0"/>
              <a:t>* </a:t>
            </a:r>
            <a:r>
              <a:rPr lang="en-US" altLang="ko-KR" sz="1400" spc="-150" dirty="0"/>
              <a:t>{ }, </a:t>
            </a:r>
            <a:r>
              <a:rPr lang="ko-KR" altLang="en-US" sz="1400" spc="-150" dirty="0" err="1"/>
              <a:t>그룹선택자</a:t>
            </a:r>
            <a:r>
              <a:rPr lang="ko-KR" altLang="en-US" sz="1400" spc="-150" dirty="0"/>
              <a:t> </a:t>
            </a:r>
            <a:r>
              <a:rPr lang="en-US" altLang="ko-KR" sz="1400" spc="-150" dirty="0"/>
              <a:t>: </a:t>
            </a:r>
            <a:r>
              <a:rPr lang="ko-KR" altLang="en-US" sz="1400" spc="-150" dirty="0" smtClean="0"/>
              <a:t>여러 요소에 같은 스타일 적용 </a:t>
            </a:r>
            <a:r>
              <a:rPr lang="en-US" altLang="ko-KR" sz="1400" spc="-150" dirty="0"/>
              <a:t>h1, p { </a:t>
            </a:r>
            <a:r>
              <a:rPr lang="en-US" altLang="ko-KR" sz="1400" spc="-150" dirty="0" smtClean="0"/>
              <a:t>} </a:t>
            </a:r>
            <a:r>
              <a:rPr lang="ko-KR" altLang="en-US" sz="1400" spc="-150" dirty="0" smtClean="0"/>
              <a:t>타입</a:t>
            </a:r>
            <a:r>
              <a:rPr lang="en-US" altLang="ko-KR" sz="1400" spc="-150" dirty="0" smtClean="0"/>
              <a:t>(</a:t>
            </a:r>
            <a:r>
              <a:rPr lang="ko-KR" altLang="en-US" sz="1400" spc="-150" dirty="0" smtClean="0"/>
              <a:t>태그</a:t>
            </a:r>
            <a:r>
              <a:rPr lang="en-US" altLang="ko-KR" sz="1400" spc="-150" dirty="0" smtClean="0"/>
              <a:t>)</a:t>
            </a:r>
            <a:r>
              <a:rPr lang="ko-KR" altLang="en-US" sz="1400" spc="-150" dirty="0" err="1" smtClean="0"/>
              <a:t>선택자</a:t>
            </a:r>
            <a:r>
              <a:rPr lang="en-US" altLang="ko-KR" sz="1400" spc="-150" dirty="0" smtClean="0"/>
              <a:t>: p{}</a:t>
            </a:r>
            <a:endParaRPr lang="ko-KR" altLang="en-US" sz="1400" spc="-150" dirty="0"/>
          </a:p>
        </p:txBody>
      </p:sp>
      <p:sp>
        <p:nvSpPr>
          <p:cNvPr id="9" name="TextBox 8"/>
          <p:cNvSpPr txBox="1"/>
          <p:nvPr/>
        </p:nvSpPr>
        <p:spPr>
          <a:xfrm>
            <a:off x="2335237" y="3511753"/>
            <a:ext cx="2897945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latinLnBrk="1"/>
            <a:r>
              <a:rPr lang="en-US" altLang="ko-KR" sz="20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new-style {</a:t>
            </a:r>
            <a:endParaRPr lang="ko-KR" altLang="en-US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 algn="ctr" latinLnBrk="1"/>
            <a:r>
              <a:rPr lang="en-US" altLang="ko-KR" sz="2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color:red</a:t>
            </a:r>
            <a:r>
              <a:rPr lang="en-US" altLang="ko-KR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ko-KR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 algn="ctr" latinLnBrk="1"/>
            <a:r>
              <a:rPr lang="en-US" altLang="ko-KR" sz="2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025484" y="3615325"/>
            <a:ext cx="3089187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latinLnBrk="1"/>
            <a:r>
              <a:rPr lang="en-US" altLang="ko-KR" sz="28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new-style {</a:t>
            </a:r>
          </a:p>
          <a:p>
            <a:pPr lvl="0" algn="ctr" latinLnBrk="1"/>
            <a:r>
              <a:rPr lang="en-US" altLang="ko-KR" sz="2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color:red</a:t>
            </a:r>
            <a:r>
              <a:rPr lang="en-US" altLang="ko-KR" sz="2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lvl="0" algn="ctr" latinLnBrk="1"/>
            <a:r>
              <a:rPr lang="en-US" altLang="ko-KR" sz="2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0295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미디어 쿼리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미디어 쿼리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교재</a:t>
            </a:r>
            <a:r>
              <a:rPr lang="en-US" altLang="ko-KR" dirty="0" smtClean="0"/>
              <a:t>42</a:t>
            </a:r>
            <a:r>
              <a:rPr lang="ko-KR" altLang="en-US" dirty="0" smtClean="0"/>
              <a:t>쪽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@media </a:t>
            </a:r>
            <a:r>
              <a:rPr lang="en-US" altLang="ko-KR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screen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and (min-width: 768px) and (max-width: 1439px){….}</a:t>
            </a:r>
          </a:p>
          <a:p>
            <a:r>
              <a:rPr lang="ko-KR" altLang="en-US" dirty="0" smtClean="0"/>
              <a:t>모든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미디어유형</a:t>
            </a:r>
            <a:r>
              <a:rPr lang="en-US" altLang="ko-KR" dirty="0" smtClean="0"/>
              <a:t>all /</a:t>
            </a:r>
            <a:r>
              <a:rPr lang="ko-KR" altLang="en-US" dirty="0" smtClean="0"/>
              <a:t>인쇄장치</a:t>
            </a:r>
            <a:r>
              <a:rPr lang="en-US" altLang="ko-KR" dirty="0" smtClean="0"/>
              <a:t>print /</a:t>
            </a:r>
            <a:r>
              <a:rPr lang="ko-KR" altLang="en-US" dirty="0" smtClean="0"/>
              <a:t>컴퓨터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 screen/</a:t>
            </a:r>
            <a:r>
              <a:rPr lang="en-US" altLang="ko-KR" dirty="0" err="1" smtClean="0"/>
              <a:t>tv</a:t>
            </a:r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body { background-color: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darkorange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@media screen and (</a:t>
            </a:r>
            <a:r>
              <a:rPr lang="en-US" altLang="ko-KR" b="1" dirty="0" smtClean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-width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768px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/*768</a:t>
            </a:r>
            <a:r>
              <a:rPr lang="ko-KR" altLang="en-US" b="1" dirty="0" err="1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이하일때</a:t>
            </a:r>
            <a:r>
              <a:rPr lang="ko-KR" altLang="en-US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아래 적용</a:t>
            </a:r>
            <a:r>
              <a:rPr lang="en-US" altLang="ko-KR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b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body { background-color: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rgb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(233, 231, 255); }</a:t>
            </a:r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}</a:t>
            </a:r>
          </a:p>
        </p:txBody>
      </p:sp>
      <p:cxnSp>
        <p:nvCxnSpPr>
          <p:cNvPr id="5" name="구부러진 연결선 4"/>
          <p:cNvCxnSpPr/>
          <p:nvPr/>
        </p:nvCxnSpPr>
        <p:spPr>
          <a:xfrm rot="16200000" flipV="1">
            <a:off x="2965269" y="1959429"/>
            <a:ext cx="1319349" cy="1005840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64378" y="149489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띄어쓰기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0161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웹반응형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페이지 살펴보기</a:t>
            </a:r>
            <a:endParaRPr lang="ko-KR" altLang="en-US" sz="4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https://www.bostonglobe.com/ </a:t>
            </a:r>
            <a:r>
              <a:rPr lang="ko-KR" altLang="en-US" dirty="0" smtClean="0"/>
              <a:t>보스턴글로브 교재</a:t>
            </a:r>
            <a:r>
              <a:rPr lang="en-US" altLang="ko-KR" dirty="0" smtClean="0"/>
              <a:t>27</a:t>
            </a:r>
            <a:r>
              <a:rPr lang="ko-KR" altLang="en-US" dirty="0" smtClean="0"/>
              <a:t>쪽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https://www.joonganggroup.com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중앙그룹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https://www.lahanhotels.com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라한호텔</a:t>
            </a:r>
            <a:endParaRPr lang="en-US" altLang="ko-KR" dirty="0"/>
          </a:p>
          <a:p>
            <a:r>
              <a:rPr lang="ko-KR" altLang="en-US" smtClean="0"/>
              <a:t>샤넬</a:t>
            </a:r>
            <a:r>
              <a:rPr lang="en-US" altLang="ko-KR" smtClean="0"/>
              <a:t>, </a:t>
            </a:r>
            <a:r>
              <a:rPr lang="ko-KR" altLang="en-US" smtClean="0"/>
              <a:t>스타벅스</a:t>
            </a:r>
            <a:r>
              <a:rPr lang="en-US" altLang="ko-KR" smtClean="0"/>
              <a:t>, </a:t>
            </a:r>
            <a:r>
              <a:rPr lang="ko-KR" altLang="en-US" smtClean="0"/>
              <a:t>애플</a:t>
            </a:r>
            <a:r>
              <a:rPr lang="en-US" altLang="ko-KR" smtClean="0"/>
              <a:t>, Airbnb, Spotify, hf, naver</a:t>
            </a:r>
          </a:p>
          <a:p>
            <a:endParaRPr lang="en-US" altLang="ko-KR" smtClean="0"/>
          </a:p>
          <a:p>
            <a:r>
              <a:rPr lang="ko-KR" altLang="en-US" smtClean="0"/>
              <a:t>부트스트랩</a:t>
            </a:r>
            <a:r>
              <a:rPr lang="en-US" altLang="ko-KR" smtClean="0"/>
              <a:t>: </a:t>
            </a:r>
            <a:r>
              <a:rPr lang="en-US" altLang="ko-KR" u="sng" smtClean="0">
                <a:hlinkClick r:id="rId5"/>
              </a:rPr>
              <a:t>HTML</a:t>
            </a:r>
            <a:r>
              <a:rPr lang="en-US" altLang="ko-KR" u="sng">
                <a:hlinkClick r:id="rId5"/>
              </a:rPr>
              <a:t>, CSS, JS </a:t>
            </a:r>
            <a:r>
              <a:rPr lang="ko-KR" altLang="en-US" u="sng">
                <a:hlinkClick r:id="rId5"/>
              </a:rPr>
              <a:t>라이브러리</a:t>
            </a:r>
            <a:r>
              <a:rPr lang="en-US" altLang="ko-KR" u="sng">
                <a:hlinkClick r:id="rId5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579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ponsive adaptiv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156" y="1179656"/>
            <a:ext cx="85725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2218" y="106680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웹반응형 </a:t>
            </a:r>
            <a:r>
              <a:rPr lang="en-US" altLang="ko-KR" smtClean="0"/>
              <a:t>spotify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04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34646"/>
            <a:ext cx="65" cy="46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0436" y="683551"/>
            <a:ext cx="1095894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반응형 웹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(Responsive Web)이란 하나의 웹사이트가 PC, 스마트폰, 태블릿 등 접속하는 기기의 화면 크기에 따라 레이아웃과 콘텐츠가 자동으로 최적화되어 변하는 웹 디자인 방식입니다. 별도의 모바일 페이지 없이 하나의 URL과 코드 베이스로 다양한 디바이스에서 최적의 사용자 경험을 제공하며, 유지보수가 용이하고 검색엔진 최적화(SEO)에도 유리합니다. 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핵심 원리</a:t>
            </a:r>
            <a:endParaRPr lang="ko-KR" altLang="ko-KR" sz="105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유동적 레이아웃: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크기(뷰포트)에 따라 콘텐츠의 배치, 크기, 요소(이미지, 메뉴 등)의 위치가 유연하게 변합니다.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미디어 쿼리 (Media Queries):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기술 중 하나로, 사용자의 기기 해상도, 방향(가로/세로) 등 특성을 감지하여 그에 맞는 스타일을 적용합니다.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하나의 주소(URL):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모든 기기에서 동일한 도메인 주소를 사용하므로 접근성이 높습니다. </a:t>
            </a:r>
            <a:r>
              <a:rPr lang="en-US" altLang="ko-KR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(naver </a:t>
            </a:r>
            <a:r>
              <a:rPr lang="ko-KR" altLang="en-US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제외</a:t>
            </a:r>
            <a:r>
              <a:rPr lang="en-US" altLang="ko-KR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ko-KR">
              <a:solidFill>
                <a:srgbClr val="0A0A0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장점</a:t>
            </a:r>
            <a:endParaRPr lang="ko-KR" altLang="ko-KR" sz="105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유지보수 용이</a:t>
            </a: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모든 기기에 대해 하나의 웹사이트만 관리하면 됩니다.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접근성 향상</a:t>
            </a: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어떤 기기로 접속하든 최적화된 화면을 제공합니다.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검색엔진 최적화(SEO)에 유리</a:t>
            </a: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구글 등 검색엔진이 모바일 친화적인 페이지를 선호하기 때문입니다.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구축 비용 감소</a:t>
            </a: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별도 모바일 웹 구축 비용이 들지 않습니다.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단점 (또는 고려사항)</a:t>
            </a:r>
            <a:endParaRPr lang="ko-KR" altLang="ko-KR" sz="105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모든 콘텐츠를 로드하므로 적응형 웹(Adaptive Web)에 비해 초기 로딩 속도가 느릴 수 있습니다.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복잡한 레이아웃이나 다량의 콘텐츠를 보여주기에는 한계가 있을 수 있습니다. </a:t>
            </a:r>
          </a:p>
        </p:txBody>
      </p:sp>
    </p:spTree>
    <p:extLst>
      <p:ext uri="{BB962C8B-B14F-4D97-AF65-F5344CB8AC3E}">
        <p14:creationId xmlns:p14="http://schemas.microsoft.com/office/powerpoint/2010/main" val="344724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02329" y="1402048"/>
            <a:ext cx="4433454" cy="38472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smtClean="0"/>
              <a:t> </a:t>
            </a:r>
            <a:r>
              <a:rPr lang="ko-KR" altLang="en-US" sz="2800" b="1" smtClean="0"/>
              <a:t>반응형 웹 </a:t>
            </a:r>
            <a:r>
              <a:rPr lang="en-US" altLang="ko-KR" sz="2800" b="1" smtClean="0"/>
              <a:t>(Responsive Web)</a:t>
            </a:r>
          </a:p>
          <a:p>
            <a:endParaRPr lang="en-US" altLang="ko-KR" b="1" smtClean="0"/>
          </a:p>
          <a:p>
            <a:r>
              <a:rPr lang="en-US" altLang="ko-KR" b="1" smtClean="0"/>
              <a:t>● </a:t>
            </a:r>
            <a:r>
              <a:rPr lang="ko-KR" altLang="en-US" b="1"/>
              <a:t>개념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하나의 웹 페이지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화면 크기에 따라 </a:t>
            </a:r>
            <a:r>
              <a:rPr lang="en-US" altLang="ko-KR" b="1"/>
              <a:t>CSS</a:t>
            </a:r>
            <a:r>
              <a:rPr lang="ko-KR" altLang="en-US" b="1"/>
              <a:t>가 유동적으로 변함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모든 기기에서 </a:t>
            </a:r>
            <a:r>
              <a:rPr lang="ko-KR" altLang="en-US" b="1"/>
              <a:t>같은 </a:t>
            </a:r>
            <a:r>
              <a:rPr lang="en-US" altLang="ko-KR" b="1"/>
              <a:t>HTML </a:t>
            </a:r>
            <a:r>
              <a:rPr lang="ko-KR" altLang="en-US" b="1" smtClean="0"/>
              <a:t>사용</a:t>
            </a:r>
            <a:endParaRPr lang="en-US" altLang="ko-KR" b="1" smtClean="0"/>
          </a:p>
          <a:p>
            <a:pPr>
              <a:buFont typeface="Arial" panose="020B0604020202020204" pitchFamily="34" charset="0"/>
              <a:buChar char="•"/>
            </a:pPr>
            <a:endParaRPr lang="ko-KR" altLang="en-US"/>
          </a:p>
          <a:p>
            <a:r>
              <a:rPr lang="ko-KR" altLang="en-US" b="1"/>
              <a:t>● 특징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화면이 줄어들면 레이아웃도 함께 변함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미디어쿼리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mtClean="0"/>
              <a:t>검색엔진 최적화 </a:t>
            </a:r>
            <a:r>
              <a:rPr lang="en-US" altLang="ko-KR" smtClean="0"/>
              <a:t>SEO </a:t>
            </a:r>
            <a:r>
              <a:rPr lang="ko-KR" altLang="en-US" smtClean="0"/>
              <a:t>유리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현재 웹 개발의 </a:t>
            </a:r>
            <a:r>
              <a:rPr lang="ko-KR" altLang="en-US" b="1">
                <a:solidFill>
                  <a:srgbClr val="0000FF"/>
                </a:solidFill>
              </a:rPr>
              <a:t>표준</a:t>
            </a:r>
            <a:r>
              <a:rPr lang="ko-KR" altLang="en-US" b="1"/>
              <a:t> 방식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89964" y="1402048"/>
            <a:ext cx="4793672" cy="38472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2800" b="1"/>
              <a:t>적응형 웹 </a:t>
            </a:r>
            <a:r>
              <a:rPr lang="en-US" altLang="ko-KR" sz="2800" b="1"/>
              <a:t>(Adaptive Web</a:t>
            </a:r>
            <a:r>
              <a:rPr lang="en-US" altLang="ko-KR" sz="2800" b="1" smtClean="0"/>
              <a:t>)</a:t>
            </a:r>
          </a:p>
          <a:p>
            <a:endParaRPr lang="en-US" altLang="ko-KR" b="1"/>
          </a:p>
          <a:p>
            <a:r>
              <a:rPr lang="en-US" altLang="ko-KR" b="1"/>
              <a:t>● </a:t>
            </a:r>
            <a:r>
              <a:rPr lang="ko-KR" altLang="en-US" b="1"/>
              <a:t>개념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기기 유형별로 미리 정해진 레이아웃을 제공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PC / </a:t>
            </a:r>
            <a:r>
              <a:rPr lang="ko-KR" altLang="en-US"/>
              <a:t>태블릿 </a:t>
            </a:r>
            <a:r>
              <a:rPr lang="en-US" altLang="ko-KR"/>
              <a:t>/ </a:t>
            </a:r>
            <a:r>
              <a:rPr lang="ko-KR" altLang="en-US"/>
              <a:t>모바일 </a:t>
            </a:r>
            <a:r>
              <a:rPr lang="ko-KR" altLang="en-US" b="1"/>
              <a:t>각각 다른 화면 </a:t>
            </a:r>
            <a:r>
              <a:rPr lang="ko-KR" altLang="en-US" b="1" smtClean="0"/>
              <a:t>설계</a:t>
            </a:r>
            <a:endParaRPr lang="en-US" altLang="ko-KR" b="1" smtClean="0"/>
          </a:p>
          <a:p>
            <a:pPr>
              <a:buFont typeface="Arial" panose="020B0604020202020204" pitchFamily="34" charset="0"/>
              <a:buChar char="•"/>
            </a:pPr>
            <a:endParaRPr lang="ko-KR" altLang="en-US"/>
          </a:p>
          <a:p>
            <a:r>
              <a:rPr lang="ko-KR" altLang="en-US" b="1"/>
              <a:t>● 특징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화면 크기별로 </a:t>
            </a:r>
            <a:r>
              <a:rPr lang="ko-KR" altLang="en-US" smtClean="0"/>
              <a:t>다른 고정 </a:t>
            </a:r>
            <a:r>
              <a:rPr lang="ko-KR" altLang="en-US"/>
              <a:t>레이아웃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특정 해상도 기준으로 화면 전환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예전 방식</a:t>
            </a:r>
            <a:r>
              <a:rPr lang="en-US" altLang="ko-KR"/>
              <a:t>, </a:t>
            </a:r>
            <a:r>
              <a:rPr lang="ko-KR" altLang="en-US"/>
              <a:t>유지보수 부담 </a:t>
            </a:r>
            <a:r>
              <a:rPr lang="ko-KR" altLang="en-US" smtClean="0"/>
              <a:t>큼</a:t>
            </a:r>
            <a:endParaRPr lang="en-US" altLang="ko-KR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검색엔진 최적화 </a:t>
            </a:r>
            <a:r>
              <a:rPr lang="en-US" altLang="ko-KR"/>
              <a:t>SEO </a:t>
            </a:r>
            <a:r>
              <a:rPr lang="ko-KR" altLang="en-US" smtClean="0"/>
              <a:t>분리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mtClean="0"/>
              <a:t>현재 거의 사용 안 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08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7608" y="2557978"/>
            <a:ext cx="6766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분 수업</a:t>
            </a:r>
            <a:endParaRPr lang="en-US" altLang="ko-KR" dirty="0" smtClean="0"/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분 실습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연습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쉬는 시간</a:t>
            </a:r>
            <a:endParaRPr lang="en-US" altLang="ko-KR" dirty="0" smtClean="0"/>
          </a:p>
          <a:p>
            <a:r>
              <a:rPr lang="en-US" altLang="ko-KR" sz="4800" dirty="0" smtClean="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3:00</a:t>
            </a:r>
            <a:r>
              <a:rPr lang="ko-KR" altLang="en-US" sz="4800" dirty="0" smtClean="0">
                <a:latin typeface="HY수평선B" panose="02030600000101010101" pitchFamily="18" charset="-127"/>
                <a:ea typeface="HY수평선B" panose="02030600000101010101" pitchFamily="18" charset="-127"/>
              </a:rPr>
              <a:t>분까지 쉬는 시간</a:t>
            </a:r>
            <a:endParaRPr lang="ko-KR" altLang="en-US" sz="48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35" y="0"/>
            <a:ext cx="9098973" cy="6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439079" y="196363"/>
            <a:ext cx="1852476" cy="6862111"/>
            <a:chOff x="1393970" y="195943"/>
            <a:chExt cx="1852476" cy="68621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477" y="195943"/>
              <a:ext cx="169446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393970" y="6857999"/>
              <a:ext cx="185247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>
                  <a:solidFill>
                    <a:srgbClr val="888888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ⓒ2026 MobileFirst. All rights reserved.</a:t>
              </a:r>
              <a:endParaRPr lang="ko-KR" altLang="en-US" sz="70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7477" y="6165669"/>
              <a:ext cx="1694464" cy="692331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545956" y="65735"/>
            <a:ext cx="3852337" cy="7032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[ #wrap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├─ [ </a:t>
            </a:r>
            <a:r>
              <a:rPr lang="en-US" altLang="ko-KR" sz="1100" b="1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</a:t>
            </a:r>
            <a:r>
              <a:rPr lang="en-US" altLang="ko-KR" sz="11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]  ← </a:t>
            </a:r>
            <a:r>
              <a:rPr lang="ko-KR" altLang="en-US" sz="1100">
                <a:latin typeface="D2Coding" panose="020B0609020101020101" pitchFamily="49" charset="-127"/>
                <a:ea typeface="D2Coding" panose="020B0609020101020101" pitchFamily="49" charset="-127"/>
              </a:rPr>
              <a:t>풀폭 </a:t>
            </a:r>
            <a:r>
              <a:rPr lang="ko-KR" altLang="en-US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배경   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|    |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	 |     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├─ h1.logo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     ├─ nav.gnb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     └─ button.menu-toggle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	 ├─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[ </a:t>
            </a:r>
            <a:r>
              <a:rPr lang="en-US" altLang="ko-KR" sz="1100" b="1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MAIN</a:t>
            </a:r>
            <a:r>
              <a:rPr lang="en-US" altLang="ko-KR" sz="110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]       </a:t>
            </a:r>
            <a:endParaRPr lang="en-US" altLang="ko-KR" sz="11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├─ [ 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FIGURE.slider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]  ← </a:t>
            </a:r>
            <a:r>
              <a:rPr lang="ko-KR" altLang="en-US" sz="1100">
                <a:latin typeface="D2Coding" panose="020B0609020101020101" pitchFamily="49" charset="-127"/>
                <a:ea typeface="D2Coding" panose="020B0609020101020101" pitchFamily="49" charset="-127"/>
              </a:rPr>
              <a:t>풀폭 비주얼</a:t>
            </a:r>
          </a:p>
          <a:p>
            <a:r>
              <a:rPr lang="ko-KR" altLang="en-US" sz="1100"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|    |    └─ img (100%)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|content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|    ├─ [ </a:t>
            </a:r>
            <a:r>
              <a:rPr lang="en-US" altLang="ko-KR" sz="110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SECTION.display-section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]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|    |    └─ [ </a:t>
            </a:r>
            <a:r>
              <a:rPr lang="en-US" altLang="ko-KR" sz="1100" b="1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container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├─ </a:t>
            </a:r>
            <a:r>
              <a:rPr lang="en-US" altLang="ko-KR" sz="110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h2.sec-tit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└─ p.desc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├─ [ </a:t>
            </a:r>
            <a:r>
              <a:rPr lang="en-US" altLang="ko-KR" sz="11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SECTION.promotion-section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└─ [ </a:t>
            </a:r>
            <a:r>
              <a:rPr lang="en-US" altLang="ko-KR" sz="1100" b="1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container</a:t>
            </a:r>
            <a:r>
              <a:rPr lang="en-US" altLang="ko-KR" sz="110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└─ ul.promo-list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     ├─ li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</a:t>
            </a:r>
            <a:endParaRPr lang="en-US" altLang="ko-KR" sz="110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	 |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├─ [ </a:t>
            </a:r>
            <a:r>
              <a:rPr lang="en-US" altLang="ko-KR" sz="110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SECTION.work-section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└─ [ </a:t>
            </a:r>
            <a:r>
              <a:rPr lang="en-US" altLang="ko-KR" sz="1100" b="1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container</a:t>
            </a:r>
            <a:r>
              <a:rPr lang="en-US" altLang="ko-KR" sz="110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├─ </a:t>
            </a:r>
            <a:r>
              <a:rPr lang="en-US" altLang="ko-KR" sz="1100" b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h2.sec-tit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└─ ul.work-list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     └─ li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          └─ article.work-item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├─ [ </a:t>
            </a:r>
            <a:r>
              <a:rPr lang="en-US" altLang="ko-KR" sz="110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SECTION.blog-section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└─ [ </a:t>
            </a:r>
            <a:r>
              <a:rPr lang="en-US" altLang="ko-KR" sz="1100" b="1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container</a:t>
            </a:r>
            <a:r>
              <a:rPr lang="en-US" altLang="ko-KR" sz="110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├─ </a:t>
            </a:r>
            <a:r>
              <a:rPr lang="en-US" altLang="ko-KR" sz="1100" b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h2.sec-tit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└─ ul.blog-list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     ├─ li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     |    └─ article.blog-item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	 |    └─ [ </a:t>
            </a:r>
            <a:r>
              <a:rPr lang="en-US" altLang="ko-KR" sz="110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SECTION.contact-section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]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|         └─ [ </a:t>
            </a:r>
            <a:r>
              <a:rPr lang="en-US" altLang="ko-KR" sz="1100" b="1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container</a:t>
            </a:r>
            <a:r>
              <a:rPr lang="en-US" altLang="ko-KR" sz="110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          ├─ </a:t>
            </a:r>
            <a:r>
              <a:rPr lang="en-US" altLang="ko-KR" sz="1100" b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h2.sec-tit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          └─ 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endParaRPr lang="en-US" altLang="ko-KR" sz="11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|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└─ [ </a:t>
            </a:r>
            <a:r>
              <a:rPr lang="en-US" altLang="ko-KR" sz="1100" b="1" smtClean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FOOTER</a:t>
            </a:r>
            <a:r>
              <a:rPr lang="en-US" altLang="ko-KR" sz="1100" smtClean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]  ← </a:t>
            </a:r>
            <a:r>
              <a:rPr lang="ko-KR" altLang="en-US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풀폭 배경</a:t>
            </a:r>
          </a:p>
          <a:p>
            <a:r>
              <a:rPr lang="ko-KR" altLang="en-US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	└─ iframe, p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(copyright)</a:t>
            </a:r>
            <a:endParaRPr lang="ko-KR" altLang="en-US" sz="11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74274" y="1619795"/>
            <a:ext cx="2233749" cy="600891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85006" y="2220686"/>
            <a:ext cx="2233749" cy="600891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85006" y="2981191"/>
            <a:ext cx="2233749" cy="890054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22943" y="4030859"/>
            <a:ext cx="2233749" cy="1207348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22942" y="5333815"/>
            <a:ext cx="2233749" cy="828163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8887626" y="2726108"/>
            <a:ext cx="521294" cy="572618"/>
          </a:xfrm>
          <a:custGeom>
            <a:avLst/>
            <a:gdLst>
              <a:gd name="connsiteX0" fmla="*/ 521294 w 521294"/>
              <a:gd name="connsiteY0" fmla="*/ 0 h 572618"/>
              <a:gd name="connsiteX1" fmla="*/ 478565 w 521294"/>
              <a:gd name="connsiteY1" fmla="*/ 25638 h 572618"/>
              <a:gd name="connsiteX2" fmla="*/ 461473 w 521294"/>
              <a:gd name="connsiteY2" fmla="*/ 51275 h 572618"/>
              <a:gd name="connsiteX3" fmla="*/ 384561 w 521294"/>
              <a:gd name="connsiteY3" fmla="*/ 145279 h 572618"/>
              <a:gd name="connsiteX4" fmla="*/ 341832 w 521294"/>
              <a:gd name="connsiteY4" fmla="*/ 196554 h 572618"/>
              <a:gd name="connsiteX5" fmla="*/ 299103 w 521294"/>
              <a:gd name="connsiteY5" fmla="*/ 256374 h 572618"/>
              <a:gd name="connsiteX6" fmla="*/ 196553 w 521294"/>
              <a:gd name="connsiteY6" fmla="*/ 358924 h 572618"/>
              <a:gd name="connsiteX7" fmla="*/ 153824 w 521294"/>
              <a:gd name="connsiteY7" fmla="*/ 410199 h 572618"/>
              <a:gd name="connsiteX8" fmla="*/ 111095 w 521294"/>
              <a:gd name="connsiteY8" fmla="*/ 452928 h 572618"/>
              <a:gd name="connsiteX9" fmla="*/ 85458 w 521294"/>
              <a:gd name="connsiteY9" fmla="*/ 487111 h 572618"/>
              <a:gd name="connsiteX10" fmla="*/ 25638 w 521294"/>
              <a:gd name="connsiteY10" fmla="*/ 546931 h 572618"/>
              <a:gd name="connsiteX11" fmla="*/ 0 w 521294"/>
              <a:gd name="connsiteY11" fmla="*/ 572569 h 57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1294" h="572618">
                <a:moveTo>
                  <a:pt x="521294" y="0"/>
                </a:moveTo>
                <a:cubicBezTo>
                  <a:pt x="507051" y="8546"/>
                  <a:pt x="491176" y="14828"/>
                  <a:pt x="478565" y="25638"/>
                </a:cubicBezTo>
                <a:cubicBezTo>
                  <a:pt x="470767" y="32322"/>
                  <a:pt x="467818" y="43199"/>
                  <a:pt x="461473" y="51275"/>
                </a:cubicBezTo>
                <a:cubicBezTo>
                  <a:pt x="436460" y="83110"/>
                  <a:pt x="410298" y="114026"/>
                  <a:pt x="384561" y="145279"/>
                </a:cubicBezTo>
                <a:cubicBezTo>
                  <a:pt x="370418" y="162453"/>
                  <a:pt x="354764" y="178450"/>
                  <a:pt x="341832" y="196554"/>
                </a:cubicBezTo>
                <a:cubicBezTo>
                  <a:pt x="327589" y="216494"/>
                  <a:pt x="314242" y="237106"/>
                  <a:pt x="299103" y="256374"/>
                </a:cubicBezTo>
                <a:cubicBezTo>
                  <a:pt x="207373" y="373121"/>
                  <a:pt x="290009" y="265468"/>
                  <a:pt x="196553" y="358924"/>
                </a:cubicBezTo>
                <a:cubicBezTo>
                  <a:pt x="180821" y="374656"/>
                  <a:pt x="168790" y="393737"/>
                  <a:pt x="153824" y="410199"/>
                </a:cubicBezTo>
                <a:cubicBezTo>
                  <a:pt x="140275" y="425103"/>
                  <a:pt x="124477" y="437873"/>
                  <a:pt x="111095" y="452928"/>
                </a:cubicBezTo>
                <a:cubicBezTo>
                  <a:pt x="101633" y="463573"/>
                  <a:pt x="95039" y="476572"/>
                  <a:pt x="85458" y="487111"/>
                </a:cubicBezTo>
                <a:cubicBezTo>
                  <a:pt x="66489" y="507977"/>
                  <a:pt x="41280" y="523468"/>
                  <a:pt x="25638" y="546931"/>
                </a:cubicBezTo>
                <a:cubicBezTo>
                  <a:pt x="6966" y="574939"/>
                  <a:pt x="18817" y="572569"/>
                  <a:pt x="0" y="572569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8930355" y="2854295"/>
            <a:ext cx="598206" cy="478872"/>
          </a:xfrm>
          <a:custGeom>
            <a:avLst/>
            <a:gdLst>
              <a:gd name="connsiteX0" fmla="*/ 0 w 598206"/>
              <a:gd name="connsiteY0" fmla="*/ 0 h 478872"/>
              <a:gd name="connsiteX1" fmla="*/ 179462 w 598206"/>
              <a:gd name="connsiteY1" fmla="*/ 188008 h 478872"/>
              <a:gd name="connsiteX2" fmla="*/ 282011 w 598206"/>
              <a:gd name="connsiteY2" fmla="*/ 273466 h 478872"/>
              <a:gd name="connsiteX3" fmla="*/ 333286 w 598206"/>
              <a:gd name="connsiteY3" fmla="*/ 316195 h 478872"/>
              <a:gd name="connsiteX4" fmla="*/ 384561 w 598206"/>
              <a:gd name="connsiteY4" fmla="*/ 358924 h 478872"/>
              <a:gd name="connsiteX5" fmla="*/ 529839 w 598206"/>
              <a:gd name="connsiteY5" fmla="*/ 452927 h 478872"/>
              <a:gd name="connsiteX6" fmla="*/ 589660 w 598206"/>
              <a:gd name="connsiteY6" fmla="*/ 478565 h 478872"/>
              <a:gd name="connsiteX7" fmla="*/ 598206 w 598206"/>
              <a:gd name="connsiteY7" fmla="*/ 478565 h 47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8206" h="478872">
                <a:moveTo>
                  <a:pt x="0" y="0"/>
                </a:moveTo>
                <a:cubicBezTo>
                  <a:pt x="9575" y="10312"/>
                  <a:pt x="145719" y="159888"/>
                  <a:pt x="179462" y="188008"/>
                </a:cubicBezTo>
                <a:lnTo>
                  <a:pt x="282011" y="273466"/>
                </a:lnTo>
                <a:lnTo>
                  <a:pt x="333286" y="316195"/>
                </a:lnTo>
                <a:cubicBezTo>
                  <a:pt x="350378" y="330438"/>
                  <a:pt x="366049" y="346583"/>
                  <a:pt x="384561" y="358924"/>
                </a:cubicBezTo>
                <a:cubicBezTo>
                  <a:pt x="423813" y="385092"/>
                  <a:pt x="483060" y="426939"/>
                  <a:pt x="529839" y="452927"/>
                </a:cubicBezTo>
                <a:cubicBezTo>
                  <a:pt x="549849" y="464043"/>
                  <a:pt x="567657" y="473064"/>
                  <a:pt x="589660" y="478565"/>
                </a:cubicBezTo>
                <a:cubicBezTo>
                  <a:pt x="592424" y="479256"/>
                  <a:pt x="595357" y="478565"/>
                  <a:pt x="598206" y="478565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31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8" b="10667"/>
          <a:stretch/>
        </p:blipFill>
        <p:spPr>
          <a:xfrm>
            <a:off x="1591508" y="0"/>
            <a:ext cx="3895453" cy="82886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79029" y="20477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mtClean="0"/>
              <a:t>|&lt;---- 50% ----&gt;|&lt;---- 50% ----&gt;|</a:t>
            </a:r>
          </a:p>
          <a:p>
            <a:r>
              <a:rPr lang="ko-KR" altLang="en-US" smtClean="0"/>
              <a:t>[ 카드 A ]  gap(1.5rem)  [ 카드 B ]</a:t>
            </a:r>
            <a:endParaRPr lang="en-US" altLang="ko-KR" smtClean="0"/>
          </a:p>
          <a:p>
            <a:r>
              <a:rPr lang="ko-KR" altLang="en-US"/>
              <a:t>👉 이 상태에서 </a:t>
            </a:r>
            <a:r>
              <a:rPr lang="en-US" altLang="ko-KR"/>
              <a:t>50% + 50% + gap = ❌ </a:t>
            </a:r>
            <a:r>
              <a:rPr lang="ko-KR" altLang="en-US"/>
              <a:t>넘침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79029" y="35159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|&lt;-- 50%-0.75rem --&gt;| gap |&lt;-- 50%-0.75rem --&gt;|</a:t>
            </a:r>
          </a:p>
          <a:p>
            <a:r>
              <a:rPr lang="en-US" altLang="ko-KR" smtClean="0"/>
              <a:t>	</a:t>
            </a:r>
            <a:r>
              <a:rPr lang="ko-KR" altLang="en-US" smtClean="0"/>
              <a:t>[ </a:t>
            </a:r>
            <a:r>
              <a:rPr lang="ko-KR" altLang="en-US"/>
              <a:t>카드 A ]          </a:t>
            </a:r>
            <a:r>
              <a:rPr lang="en-US" altLang="ko-KR" smtClean="0"/>
              <a:t>		</a:t>
            </a:r>
            <a:r>
              <a:rPr lang="ko-KR" altLang="en-US" smtClean="0"/>
              <a:t> </a:t>
            </a:r>
            <a:r>
              <a:rPr lang="ko-KR" altLang="en-US"/>
              <a:t>[ 카드 B </a:t>
            </a:r>
            <a:r>
              <a:rPr lang="ko-KR" altLang="en-US" smtClean="0"/>
              <a:t>]</a:t>
            </a:r>
            <a:endParaRPr lang="en-US" altLang="ko-KR" smtClean="0"/>
          </a:p>
          <a:p>
            <a:r>
              <a:rPr lang="ko-KR" altLang="en-US"/>
              <a:t>→ 전체 합이 정확히 </a:t>
            </a:r>
            <a:r>
              <a:rPr lang="en-US" altLang="ko-KR"/>
              <a:t>100%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245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24"/>
          <a:stretch/>
        </p:blipFill>
        <p:spPr>
          <a:xfrm>
            <a:off x="1488413" y="0"/>
            <a:ext cx="5639974" cy="92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15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92" y="0"/>
            <a:ext cx="10040299" cy="687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3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74154" y="4595547"/>
            <a:ext cx="4545169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sz="2400" smtClean="0">
                <a:latin typeface="HY강B" panose="02030600000101010101" pitchFamily="18" charset="-127"/>
                <a:ea typeface="HY강B" panose="02030600000101010101" pitchFamily="18" charset="-127"/>
              </a:rPr>
              <a:t>인라인 스타일</a:t>
            </a:r>
            <a:r>
              <a:rPr lang="en-US" altLang="ko-KR" sz="240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endParaRPr lang="en-US" altLang="ko-KR" sz="2000"/>
          </a:p>
          <a:p>
            <a:r>
              <a:rPr lang="en-US" altLang="ko-KR" sz="2000"/>
              <a:t> </a:t>
            </a:r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내부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/ 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외부 스타일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79492" y="2712350"/>
            <a:ext cx="3917583" cy="313465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내부 스타일</a:t>
            </a:r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en-US" altLang="ko-KR" b="1">
              <a:solidFill>
                <a:srgbClr val="C000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b="1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헤드 안에 입력</a:t>
            </a:r>
            <a:endParaRPr lang="en-US" altLang="ko-KR" b="1" dirty="0" smtClean="0">
              <a:solidFill>
                <a:srgbClr val="C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1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b="1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1" dirty="0" smtClean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b="1" smtClean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b="1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b="1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b="1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-US" altLang="ko-KR" b="1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1" dirty="0" smtClean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3535" y="2712350"/>
            <a:ext cx="4725473" cy="16927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400" smtClean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2400" smtClean="0">
                <a:latin typeface="HY강B" panose="02030600000101010101" pitchFamily="18" charset="-127"/>
                <a:ea typeface="HY강B" panose="02030600000101010101" pitchFamily="18" charset="-127"/>
              </a:rPr>
              <a:t>외부 스타일</a:t>
            </a:r>
            <a:r>
              <a:rPr lang="en-US" altLang="ko-KR" sz="240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r>
              <a:rPr lang="ko-KR" altLang="en-US" sz="2000" smtClean="0"/>
              <a:t> </a:t>
            </a:r>
            <a:r>
              <a:rPr lang="ko-KR" altLang="en-US" sz="2000" smtClean="0"/>
              <a:t>파일로 </a:t>
            </a:r>
            <a:r>
              <a:rPr lang="en-US" altLang="ko-KR" sz="2000" smtClean="0"/>
              <a:t>style.css</a:t>
            </a:r>
            <a:r>
              <a:rPr lang="ko-KR" altLang="en-US" sz="2000" smtClean="0"/>
              <a:t>를 </a:t>
            </a:r>
            <a:r>
              <a:rPr lang="ko-KR" altLang="en-US" sz="2000" smtClean="0"/>
              <a:t>만들고 </a:t>
            </a:r>
            <a:r>
              <a:rPr lang="en-US" altLang="ko-KR" sz="2000" smtClean="0"/>
              <a:t>html</a:t>
            </a:r>
            <a:r>
              <a:rPr lang="ko-KR" altLang="en-US" sz="2000" dirty="0" smtClean="0"/>
              <a:t>문서 안에 </a:t>
            </a:r>
            <a:r>
              <a:rPr lang="en-US" altLang="ko-KR" sz="2000" b="1" dirty="0" smtClean="0">
                <a:solidFill>
                  <a:schemeClr val="accent3"/>
                </a:solidFill>
              </a:rPr>
              <a:t>link</a:t>
            </a:r>
            <a:r>
              <a:rPr lang="ko-KR" altLang="en-US" sz="2000" dirty="0" smtClean="0"/>
              <a:t>를 </a:t>
            </a:r>
            <a:r>
              <a:rPr lang="ko-KR" altLang="en-US" sz="2000" smtClean="0"/>
              <a:t>걸어준다</a:t>
            </a:r>
            <a:r>
              <a:rPr lang="en-US" altLang="ko-KR" sz="2000" smtClean="0"/>
              <a:t>.</a:t>
            </a:r>
          </a:p>
          <a:p>
            <a:endParaRPr lang="en-US" altLang="ko-KR" sz="2000"/>
          </a:p>
          <a:p>
            <a:r>
              <a:rPr lang="en-US" altLang="ko-KR" sz="2000"/>
              <a:t> 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5950039" y="5058046"/>
            <a:ext cx="341632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mtClean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"color:green"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매일</a:t>
            </a:r>
            <a:endParaRPr lang="ko-KR" altLang="en-US" b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50037" y="3810300"/>
            <a:ext cx="399340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link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rel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"stylesheet"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"styl</a:t>
            </a:r>
            <a:endParaRPr lang="en-US" altLang="ko-KR" b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6935" y="4279679"/>
            <a:ext cx="3013656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D7BA7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color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:aliceblue;}</a:t>
            </a:r>
          </a:p>
          <a:p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43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78778" cy="45589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503242" y="2400280"/>
            <a:ext cx="1010332" cy="323255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-1" y="1956213"/>
            <a:ext cx="6833419" cy="1229439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542571" y="1164717"/>
            <a:ext cx="243416" cy="201967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93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5" y="0"/>
            <a:ext cx="11398981" cy="690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08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그리드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레이아웃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681430"/>
              </p:ext>
            </p:extLst>
          </p:nvPr>
        </p:nvGraphicFramePr>
        <p:xfrm>
          <a:off x="1295400" y="2557461"/>
          <a:ext cx="9601200" cy="291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3200400"/>
                <a:gridCol w="3200400"/>
              </a:tblGrid>
              <a:tr h="145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Lorem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ipsum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dolor sit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consectetur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adipisicing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elit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reprehenderit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145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48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그리드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레이아웃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681430"/>
              </p:ext>
            </p:extLst>
          </p:nvPr>
        </p:nvGraphicFramePr>
        <p:xfrm>
          <a:off x="1295400" y="2557461"/>
          <a:ext cx="9601200" cy="291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3200400"/>
                <a:gridCol w="3200400"/>
              </a:tblGrid>
              <a:tr h="145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Lorem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ipsum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dolor sit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consectetur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adipisicing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elit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reprehenderit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145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4251" y="735163"/>
            <a:ext cx="10957301" cy="57861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 class=“wrapper”&gt;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=“items1”&gt;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=“items2”&gt;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=“items3”&gt;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=“items4”&gt;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=“items5”&gt;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.wrapper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width: 700px;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display: grid; /*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그리드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컨테이너 지정*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grid-template-columns: 1fr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1fr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1fr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/*repeat(3, 1fr)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쓸수있다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		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/*200px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/*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너비가 같은 칼럼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grid-template-rows:100px; /*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줄은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100px*/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		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minmax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(100px,auto) 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줄높이는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최소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100px*/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		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/*grid-gap: 20px 30px; /*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칼럼갭과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로우갭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.items1, .items3, .items5{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background-color: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gainsboro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6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2472" y="2233535"/>
            <a:ext cx="3323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fr</a:t>
            </a:r>
            <a:r>
              <a:rPr lang="en-US" altLang="ko-KR" sz="2400" dirty="0" smtClean="0"/>
              <a:t>action </a:t>
            </a:r>
            <a:r>
              <a:rPr lang="ko-KR" altLang="en-US" sz="2400" dirty="0" smtClean="0"/>
              <a:t>부분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분수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1600" dirty="0" smtClean="0"/>
              <a:t>정석 </a:t>
            </a:r>
            <a:r>
              <a:rPr lang="en-US" altLang="ko-KR" sz="1600" dirty="0" smtClean="0"/>
              <a:t>428page</a:t>
            </a:r>
          </a:p>
          <a:p>
            <a:r>
              <a:rPr lang="ko-KR" altLang="en-US" sz="1600" dirty="0" err="1" smtClean="0"/>
              <a:t>그리드개념폴더</a:t>
            </a:r>
            <a:r>
              <a:rPr lang="en-US" altLang="ko-KR" sz="1600" dirty="0" smtClean="0"/>
              <a:t>-grid / </a:t>
            </a:r>
            <a:r>
              <a:rPr lang="en-US" altLang="ko-KR" sz="1600" dirty="0" err="1" smtClean="0"/>
              <a:t>grid_fill_fit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01703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flex-box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플렉스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박스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ko-KR" altLang="en-US" sz="1400" dirty="0"/>
              <a:t>항목이 여러 개 있을 때 일괄적으로 한꺼번에 배치할 수 </a:t>
            </a:r>
            <a:r>
              <a:rPr lang="ko-KR" altLang="en-US" sz="1400" dirty="0" smtClean="0"/>
              <a:t>있도록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부모 요소에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display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: flex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justify-content </a:t>
            </a:r>
            <a:r>
              <a:rPr lang="ko-KR" altLang="en-US" sz="16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가로축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방향의 정렬 방법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flex-end/center/flex-start;</a:t>
            </a:r>
          </a:p>
          <a:p>
            <a:pPr marL="3657600" lvl="8" indent="0">
              <a:buNone/>
            </a:pP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space-between/space-around</a:t>
            </a: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align-items </a:t>
            </a:r>
            <a:r>
              <a:rPr lang="ko-KR" altLang="en-US" sz="16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세로축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방향의 정렬 방법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flex-end/center/flex-start;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align-content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세로줄 여러 줄로 표시된 항목의 정렬 방법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flex-direction: </a:t>
            </a:r>
            <a:r>
              <a:rPr lang="en-US" altLang="ko-KR" sz="1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column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정렬할 </a:t>
            </a:r>
            <a:r>
              <a:rPr lang="ko-KR" altLang="en-US" sz="1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방향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지정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가로로 된 목록 등을 </a:t>
            </a:r>
            <a:r>
              <a:rPr lang="ko-KR" altLang="en-US" sz="1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세로로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지정 배치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=&gt; justify-content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는 세로로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align-items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는 가로방향으로 </a:t>
            </a:r>
            <a:r>
              <a:rPr lang="ko-KR" altLang="en-US" sz="1500" b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바뀐다</a:t>
            </a:r>
            <a:r>
              <a:rPr lang="en-US" altLang="ko-KR" sz="150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1"/>
            <a:endParaRPr lang="en-US" altLang="ko-KR" sz="150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sz="1100" smtClean="0"/>
              <a:t>flex</a:t>
            </a:r>
            <a:r>
              <a:rPr lang="ko-KR" altLang="en-US" sz="1100"/>
              <a:t>를 이용하면 블록 요소를 인라인 요소로 변경하여 가로로 쉽게 배치할 수 있다</a:t>
            </a:r>
            <a:r>
              <a:rPr lang="en-US" altLang="ko-KR" sz="1100"/>
              <a:t>. </a:t>
            </a:r>
            <a:r>
              <a:rPr lang="en-US" altLang="ko-KR" sz="1200"/>
              <a:t>(</a:t>
            </a:r>
            <a:r>
              <a:rPr lang="ko-KR" altLang="en-US" sz="1200"/>
              <a:t>부모 </a:t>
            </a:r>
            <a:r>
              <a:rPr lang="en-US" altLang="ko-KR" sz="1200"/>
              <a:t> 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display: inline-flex;)</a:t>
            </a:r>
          </a:p>
          <a:p>
            <a:r>
              <a:rPr lang="en-US" altLang="ko-KR" sz="1800" smtClean="0"/>
              <a:t>                         </a:t>
            </a:r>
            <a:r>
              <a:rPr lang="en-US" altLang="ko-KR" sz="1800" dirty="0" err="1" smtClean="0"/>
              <a:t>flexfloggy</a:t>
            </a:r>
            <a:r>
              <a:rPr lang="en-US" altLang="ko-KR" sz="1800" dirty="0" smtClean="0"/>
              <a:t> game</a:t>
            </a:r>
            <a:endParaRPr lang="en-US" altLang="ko-KR" sz="1800" dirty="0"/>
          </a:p>
        </p:txBody>
      </p:sp>
      <p:sp>
        <p:nvSpPr>
          <p:cNvPr id="4" name="AutoShape 2" descr="Flexbox Froggy로 Css Flexbox공부하기 (및 정답 공유) 1~10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59" y="4726622"/>
            <a:ext cx="1149246" cy="11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0"/>
            <a:ext cx="64008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70173"/>
            <a:ext cx="543000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61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21" y="62440"/>
            <a:ext cx="4267200" cy="3143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501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11" y="2924909"/>
            <a:ext cx="5334000" cy="3724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501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4" y="0"/>
            <a:ext cx="5755697" cy="3752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00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4" y="5581649"/>
            <a:ext cx="5324475" cy="3848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501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39" y="2093912"/>
            <a:ext cx="4348896" cy="33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501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745999" y="2093912"/>
            <a:ext cx="2084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flex-box</a:t>
            </a:r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이용해서</a:t>
            </a:r>
            <a:endParaRPr lang="en-US" altLang="ko-KR" sz="24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만들어 보기</a:t>
            </a:r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25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flex-box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부모요소에 적용하기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/>
            <a:r>
              <a:rPr lang="en-US" altLang="ko-KR" dirty="0">
                <a:hlinkClick r:id="rId3"/>
              </a:rPr>
              <a:t>https://flexboxfroggy.com/#ko</a:t>
            </a:r>
            <a:r>
              <a:rPr lang="en-US" altLang="ko-KR" dirty="0"/>
              <a:t> </a:t>
            </a:r>
            <a:r>
              <a:rPr lang="ko-KR" altLang="en-US" dirty="0" smtClean="0"/>
              <a:t>개구리게임으로 익숙해져요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ko-KR" sz="1200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</a:t>
            </a:r>
            <a:r>
              <a:rPr lang="ko-KR" altLang="ko-KR" sz="1200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lex-start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요소들을 컨테이너의 왼쪽으로 정렬합니다.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flex-end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요소들을 컨테이너의 오른쪽으로 정렬합니다.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center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요소들을 컨테이너의 가운데로 정렬합니다.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space-between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 사이에 동일한 간격을 둡니다.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space-around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 주위에 동일한 간격을 둡니다.</a:t>
            </a:r>
          </a:p>
          <a:p>
            <a:pPr mar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예를 들어, </a:t>
            </a: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justify-content: flex-end;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개구리를 </a:t>
            </a:r>
            <a:r>
              <a:rPr lang="ko-KR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오른쪽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끝</a:t>
            </a:r>
            <a:r>
              <a:rPr lang="ko-KR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으로 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이동시킵니다.</a:t>
            </a:r>
            <a:endParaRPr lang="ko-KR" altLang="ko-KR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  <a:hlinkClick r:id="rId3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43A0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9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85851"/>
          <a:stretch/>
        </p:blipFill>
        <p:spPr>
          <a:xfrm>
            <a:off x="739896" y="526092"/>
            <a:ext cx="5736060" cy="9393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96" y="1634996"/>
            <a:ext cx="3572374" cy="1533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166" y="526092"/>
            <a:ext cx="4105848" cy="70018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33949" y="2029216"/>
            <a:ext cx="1396484" cy="300625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59001" y="4974920"/>
            <a:ext cx="1396484" cy="300625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69463" y="3704459"/>
            <a:ext cx="5256182" cy="1508105"/>
          </a:xfrm>
          <a:prstGeom prst="rect">
            <a:avLst/>
          </a:prstGeom>
          <a:solidFill>
            <a:srgbClr val="F0F2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</a:rPr>
              <a:t>flex-grow</a:t>
            </a:r>
            <a:r>
              <a:rPr kumimoji="0" lang="ko-KR" altLang="ko-KR" sz="28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</a:rPr>
              <a:t>flex-shrink</a:t>
            </a:r>
            <a:r>
              <a:rPr kumimoji="0" lang="ko-KR" altLang="ko-KR" sz="28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ko-KR" altLang="ko-KR" sz="28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</a:rPr>
              <a:t>flex-basis</a:t>
            </a:r>
            <a:endParaRPr kumimoji="0" lang="en-US" altLang="ko-KR" b="0" i="0" u="none" strike="noStrike" cap="none" normalizeH="0" baseline="0" smtClean="0">
              <a:ln>
                <a:noFill/>
              </a:ln>
              <a:solidFill>
                <a:srgbClr val="0A0A0A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smtClean="0">
                <a:solidFill>
                  <a:srgbClr val="0A0A0A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팽창</a:t>
            </a:r>
            <a:r>
              <a:rPr lang="en-US" altLang="ko-KR" sz="1400" smtClean="0">
                <a:solidFill>
                  <a:srgbClr val="0A0A0A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400" smtClean="0">
                <a:solidFill>
                  <a:srgbClr val="0A0A0A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축소</a:t>
            </a:r>
            <a:r>
              <a:rPr lang="en-US" altLang="ko-KR" sz="1400" smtClean="0">
                <a:solidFill>
                  <a:srgbClr val="0A0A0A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400" smtClean="0">
                <a:solidFill>
                  <a:srgbClr val="0A0A0A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기본 크기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kumimoji="0" lang="en-US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40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lvl="0" defTabSz="914400"/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콘텐츠 크기만큼 시작해서</a:t>
            </a:r>
            <a:r>
              <a:rPr lang="en-US" altLang="ko-KR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공간이 남으면 채우고</a:t>
            </a:r>
            <a:r>
              <a:rPr lang="en-US" altLang="ko-KR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공간이 부족하면 줄어들어</a:t>
            </a:r>
            <a:r>
              <a:rPr lang="en-US" altLang="ko-KR">
                <a:latin typeface="HY강B" panose="02030600000101010101" pitchFamily="18" charset="-127"/>
                <a:ea typeface="HY강B" panose="02030600000101010101" pitchFamily="18" charset="-127"/>
              </a:rPr>
              <a:t>"</a:t>
            </a:r>
            <a:r>
              <a:rPr lang="ko-KR" altLang="en-US">
                <a:latin typeface="HY강B" panose="02030600000101010101" pitchFamily="18" charset="-127"/>
                <a:ea typeface="HY강B" panose="02030600000101010101" pitchFamily="18" charset="-127"/>
              </a:rPr>
              <a:t>라고 명령</a:t>
            </a:r>
            <a:endParaRPr kumimoji="0" lang="ko-KR" altLang="ko-KR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42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086"/>
          <a:stretch/>
        </p:blipFill>
        <p:spPr>
          <a:xfrm>
            <a:off x="679859" y="1359016"/>
            <a:ext cx="10611723" cy="4045713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614417" y="709649"/>
            <a:ext cx="416708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확장 프로그램</a:t>
            </a: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600" b="1" i="0" u="none" strike="noStrike" cap="none" normalizeH="0" baseline="0" smtClean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Google Sans"/>
              </a:rPr>
              <a:t>Web Developer</a:t>
            </a:r>
            <a:r>
              <a:rPr kumimoji="0" lang="en-US" altLang="ko-KR" sz="1600" b="1" i="0" u="none" strike="noStrike" cap="none" normalizeH="0" baseline="0" smtClean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Google Sans"/>
              </a:rPr>
              <a:t> </a:t>
            </a:r>
            <a:r>
              <a:rPr kumimoji="0" lang="ko-KR" altLang="en-US" sz="1600" b="1" i="0" u="none" strike="noStrike" cap="none" normalizeH="0" baseline="0" smtClean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Google Sans"/>
              </a:rPr>
              <a:t>활용하기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Web Developer의 상품 로고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18" y="596778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25792" y="3278281"/>
            <a:ext cx="6165789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600" b="1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</a:t>
            </a:r>
            <a:r>
              <a:rPr lang="ko-KR" altLang="ko-KR" sz="1600" b="1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역할</a:t>
            </a:r>
            <a:r>
              <a:rPr lang="ko-KR" altLang="ko-KR" sz="160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altLang="ko-KR" sz="1600" smtClean="0">
              <a:solidFill>
                <a:srgbClr val="0A0A0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600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콘텐츠와 </a:t>
            </a:r>
            <a:r>
              <a:rPr lang="ko-KR" altLang="ko-KR" sz="160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디자인을 분리하여 유지보수를 용이하게 합니다.</a:t>
            </a:r>
          </a:p>
        </p:txBody>
      </p:sp>
    </p:spTree>
    <p:extLst>
      <p:ext uri="{BB962C8B-B14F-4D97-AF65-F5344CB8AC3E}">
        <p14:creationId xmlns:p14="http://schemas.microsoft.com/office/powerpoint/2010/main" val="2109827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47887" y="978276"/>
            <a:ext cx="3520452" cy="276998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Flex </a:t>
            </a: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실무 요약 </a:t>
            </a: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이것만 알면 </a:t>
            </a: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90% </a:t>
            </a: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커버</a:t>
            </a: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1️⃣ flex</a:t>
            </a:r>
            <a:r>
              <a:rPr kumimoji="0" 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 기억할 핵심 공식 </a:t>
            </a:r>
            <a:r>
              <a:rPr kumimoji="0" lang="ko-KR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sz="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</a:t>
            </a:r>
            <a:r>
              <a:rPr kumimoji="0" lang="ko-KR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공간 먹는 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flex: 1; </a:t>
            </a:r>
            <a:endParaRPr kumimoji="0" lang="ko-KR" altLang="ko-KR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</a:t>
            </a: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남는 </a:t>
            </a:r>
            <a:r>
              <a:rPr kumimoji="0" 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공간 </a:t>
            </a:r>
            <a:r>
              <a:rPr kumimoji="0" 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전부 차지</a:t>
            </a:r>
            <a:endParaRPr kumimoji="0" 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내용 크기 무시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실무 최다 사용 ⭐⭐⭐⭐⭐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사용처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입력창</a:t>
            </a:r>
            <a:r>
              <a:rPr kumimoji="0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메인 콘텐츠</a:t>
            </a:r>
            <a:r>
              <a:rPr kumimoji="0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카드 </a:t>
            </a:r>
            <a:r>
              <a:rPr kumimoji="0" 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균등 분배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29915" y="530744"/>
            <a:ext cx="3586535" cy="23083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2. 크기 보호해야 하는 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flex-shrink: 0; </a:t>
            </a:r>
            <a:endParaRPr kumimoji="0" lang="ko-KR" altLang="ko-KR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</a:t>
            </a: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:공간 </a:t>
            </a: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부족해도 </a:t>
            </a:r>
            <a:r>
              <a:rPr kumimoji="0" lang="ko-KR" altLang="ko-KR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절대 안 줄어듦</a:t>
            </a:r>
            <a:endParaRPr kumimoji="0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사용처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아이콘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가격 텍스트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툴팁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16656" y="993664"/>
            <a:ext cx="3457185" cy="190821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📌 3. 아예 고정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flex: none; </a:t>
            </a:r>
            <a:endParaRPr kumimoji="0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의미</a:t>
            </a: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:늘어나지도</a:t>
            </a: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줄어들지도 않음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자기 크기 그대로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👉 사용처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아이콘</a:t>
            </a:r>
            <a:r>
              <a:rPr kumimoji="0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뱃지</a:t>
            </a:r>
            <a:r>
              <a:rPr kumimoji="0" lang="en-US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로고</a:t>
            </a:r>
            <a:endParaRPr kumimoji="0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10969" y="3841533"/>
            <a:ext cx="3414671" cy="109260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🔥 2. 카드 균등 배치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.card { flex: 1; } </a:t>
            </a:r>
            <a:endParaRPr kumimoji="0" lang="ko-KR" altLang="ko-KR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 내용 길이 상관없이 동일 너비</a:t>
            </a:r>
            <a:b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 상품 카드 / 프로모션 카드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088314" y="3248128"/>
            <a:ext cx="3281821" cy="133882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🔥 4. 툴팁 / 말풍선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.tooltip { flex-shrink: 0; </a:t>
            </a:r>
            <a:r>
              <a:rPr kumimoji="0" lang="ko-KR" altLang="ko-KR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white-space: nowrap; } </a:t>
            </a:r>
            <a:endParaRPr kumimoji="0" lang="ko-KR" altLang="ko-KR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 글자 깨짐 방지</a:t>
            </a:r>
            <a:b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 사이즈 유지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47887" y="4165022"/>
            <a:ext cx="3382028" cy="130805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입력창 </a:t>
            </a:r>
            <a:r>
              <a:rPr kumimoji="0" lang="ko-KR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 </a:t>
            </a:r>
            <a:r>
              <a:rPr kumimoji="0" 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버튼 </a:t>
            </a:r>
            <a:r>
              <a:rPr kumimoji="0" lang="ko-KR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압도적 </a:t>
            </a:r>
            <a:r>
              <a:rPr kumimoji="0" lang="ko-KR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위</a:t>
            </a:r>
            <a:r>
              <a:rPr kumimoji="0" lang="ko-KR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input { flex: 1; } button { flex-shrink: 0; } </a:t>
            </a:r>
            <a:endParaRPr kumimoji="0" lang="ko-KR" altLang="ko-KR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 </a:t>
            </a:r>
            <a: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버튼 보호</a:t>
            </a:r>
            <a:b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 입력창만 늘었다 줄었다</a:t>
            </a:r>
            <a:b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 검색창 </a:t>
            </a: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 </a:t>
            </a:r>
            <a: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로그인 전부 이 패턴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510969" y="5036722"/>
            <a:ext cx="3392201" cy="110799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메인 </a:t>
            </a: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 </a:t>
            </a: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사이드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.main { flex: 3; } .side { flex: 1; }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 </a:t>
            </a:r>
            <a: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비율 강조</a:t>
            </a:r>
            <a:b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 대시보드 </a:t>
            </a: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 </a:t>
            </a:r>
            <a: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블로그 레이아웃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088314" y="4903685"/>
            <a:ext cx="4264390" cy="1107996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</a:t>
            </a: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아이콘 </a:t>
            </a: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 </a:t>
            </a: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텍스트 정렬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.wrapper { display: flex; align-items: center; } </a:t>
            </a:r>
            <a:endParaRPr kumimoji="0" lang="ko-KR" alt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 </a:t>
            </a:r>
            <a: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세로 중앙 정렬</a:t>
            </a:r>
            <a:b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 계산식 제거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221626" y="2547936"/>
            <a:ext cx="2467629" cy="120032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flex: 0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→ </a:t>
            </a:r>
            <a:r>
              <a:rPr kumimoji="0" 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의도 애매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거의 안 씀</a:t>
            </a:r>
            <a:endParaRPr kumimoji="0" 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flex: 1 1 auto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→ </a:t>
            </a:r>
            <a:r>
              <a:rPr kumimoji="0" 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기본값이라 명시할 이유 적음</a:t>
            </a:r>
            <a:endParaRPr kumimoji="0" 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❌ 소수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 </a:t>
            </a:r>
            <a:r>
              <a:rPr kumimoji="0" 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값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0.3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1.7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b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→ </a:t>
            </a:r>
            <a:r>
              <a:rPr kumimoji="0" lang="ko-K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가독성 나쁨</a:t>
            </a:r>
            <a:endParaRPr kumimoji="0" lang="ko-KR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93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트랜지션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transition-property </a:t>
            </a:r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트랜지션의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적용 대상을 지정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all</a:t>
            </a: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transition-duration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실행시간 지정 단위는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s(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초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transition-timing-function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실행 형태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transition-delay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지연시간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위의 속성을 한꺼번에 지정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800" dirty="0"/>
              <a:t>연습 </a:t>
            </a:r>
            <a:r>
              <a:rPr lang="en-US" altLang="ko-KR" sz="1800" dirty="0" err="1"/>
              <a:t>hf</a:t>
            </a:r>
            <a:r>
              <a:rPr lang="en-US" altLang="ko-KR" sz="1800" dirty="0"/>
              <a:t>, 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55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트랜지션이란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요소를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왜곡 시키는 단순한 변형에서 요소의 배경색이 바뀌거나 도형의 모양이 바뀌는 스타일 속성이 바뀌는 것을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마우스를 올리면 파란 도형이 빨간 동그라미로 바뀔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800" dirty="0" smtClean="0"/>
              <a:t>transition-timing-function</a:t>
            </a:r>
            <a:r>
              <a:rPr lang="ko-KR" altLang="en-US" sz="1800" dirty="0" smtClean="0"/>
              <a:t>속성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트랜지션</a:t>
            </a:r>
            <a:r>
              <a:rPr lang="ko-KR" altLang="en-US" sz="1800" dirty="0" smtClean="0"/>
              <a:t> 속도 곡선 지정 </a:t>
            </a:r>
            <a:endParaRPr lang="en-US" altLang="ko-KR" sz="1800" dirty="0"/>
          </a:p>
          <a:p>
            <a:r>
              <a:rPr lang="en-US" altLang="ko-KR" sz="1800" dirty="0" smtClean="0"/>
              <a:t>linear / ease/ ease-in </a:t>
            </a:r>
            <a:r>
              <a:rPr lang="ko-KR" altLang="en-US" sz="1800" dirty="0" smtClean="0"/>
              <a:t>시작 느리게 </a:t>
            </a:r>
            <a:r>
              <a:rPr lang="en-US" altLang="ko-KR" sz="1800" dirty="0" smtClean="0"/>
              <a:t>/ ease-out / ease-in-out /cubic-</a:t>
            </a:r>
            <a:r>
              <a:rPr lang="en-US" altLang="ko-KR" sz="1800" dirty="0" err="1" smtClean="0"/>
              <a:t>bezier</a:t>
            </a:r>
            <a:r>
              <a:rPr lang="en-US" altLang="ko-KR" sz="1800" dirty="0" smtClean="0"/>
              <a:t>(…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882616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애니메이션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keyframes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fadeIn</a:t>
            </a:r>
            <a:r>
              <a:rPr lang="en-US" altLang="ko-KR" dirty="0" smtClean="0"/>
              <a:t>{</a:t>
            </a:r>
          </a:p>
          <a:p>
            <a:pPr lvl="1"/>
            <a:r>
              <a:rPr lang="en-US" altLang="ko-KR" dirty="0" smtClean="0"/>
              <a:t>0%{opacity:0;}</a:t>
            </a:r>
          </a:p>
          <a:p>
            <a:pPr lvl="1"/>
            <a:r>
              <a:rPr lang="en-US" altLang="ko-KR" dirty="0" smtClean="0"/>
              <a:t>100%{opacity:1;}</a:t>
            </a:r>
          </a:p>
          <a:p>
            <a:pPr lvl="1"/>
            <a:r>
              <a:rPr lang="en-US" altLang="ko-KR" dirty="0" smtClean="0"/>
              <a:t>}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해당 클래스나 </a:t>
            </a:r>
            <a:r>
              <a:rPr lang="ko-KR" altLang="en-US" dirty="0" err="1" smtClean="0"/>
              <a:t>태그등에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opacity:0;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#monitor</a:t>
            </a:r>
            <a:r>
              <a:rPr lang="ko-KR" altLang="en-US" dirty="0" smtClean="0"/>
              <a:t> </a:t>
            </a:r>
            <a:r>
              <a:rPr lang="en-US" altLang="ko-KR" dirty="0" smtClean="0"/>
              <a:t>.animate{</a:t>
            </a:r>
            <a:r>
              <a:rPr lang="en-US" altLang="ko-KR" dirty="0" err="1" smtClean="0"/>
              <a:t>transform:translateX</a:t>
            </a:r>
            <a:r>
              <a:rPr lang="en-US" altLang="ko-KR" dirty="0" smtClean="0"/>
              <a:t>(14em);}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3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애니메이션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keyframes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애니메이션이 바뀌는 지점 설정</a:t>
            </a:r>
            <a:endParaRPr lang="en-US" altLang="ko-KR" dirty="0" smtClean="0"/>
          </a:p>
          <a:p>
            <a:r>
              <a:rPr lang="en-US" altLang="ko-KR" dirty="0" smtClean="0"/>
              <a:t>animation-delay </a:t>
            </a:r>
            <a:r>
              <a:rPr lang="ko-KR" altLang="en-US" dirty="0" smtClean="0"/>
              <a:t>시작 시간 지정</a:t>
            </a:r>
            <a:endParaRPr lang="en-US" altLang="ko-KR" dirty="0" smtClean="0"/>
          </a:p>
          <a:p>
            <a:r>
              <a:rPr lang="en-US" altLang="ko-KR" dirty="0" smtClean="0"/>
              <a:t>animation-direction </a:t>
            </a:r>
            <a:r>
              <a:rPr lang="ko-KR" altLang="en-US" dirty="0" smtClean="0"/>
              <a:t>애</a:t>
            </a:r>
            <a:r>
              <a:rPr lang="ko-KR" altLang="en-US" dirty="0"/>
              <a:t>니</a:t>
            </a:r>
            <a:r>
              <a:rPr lang="ko-KR" altLang="en-US" dirty="0" smtClean="0"/>
              <a:t>메이션 종료 뒤 처음부터 시작</a:t>
            </a:r>
            <a:r>
              <a:rPr lang="en-US" altLang="ko-KR" dirty="0" smtClean="0"/>
              <a:t>?</a:t>
            </a:r>
            <a:r>
              <a:rPr lang="ko-KR" altLang="en-US" dirty="0" smtClean="0"/>
              <a:t>반대방향으로 진행할지 지정</a:t>
            </a:r>
            <a:endParaRPr lang="en-US" altLang="ko-KR" dirty="0" smtClean="0"/>
          </a:p>
          <a:p>
            <a:r>
              <a:rPr lang="en-US" altLang="ko-KR" dirty="0" smtClean="0"/>
              <a:t>animation-duration </a:t>
            </a:r>
            <a:r>
              <a:rPr lang="ko-KR" altLang="en-US" dirty="0" smtClean="0"/>
              <a:t>실행시간 </a:t>
            </a:r>
            <a:r>
              <a:rPr lang="en-US" altLang="ko-KR" dirty="0" smtClean="0"/>
              <a:t>s(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r>
              <a:rPr lang="en-US" altLang="ko-KR" dirty="0" smtClean="0"/>
              <a:t>…</a:t>
            </a:r>
          </a:p>
          <a:p>
            <a:r>
              <a:rPr lang="en-US" altLang="ko-KR" dirty="0" smtClean="0"/>
              <a:t>animation </a:t>
            </a:r>
            <a:r>
              <a:rPr lang="ko-KR" altLang="en-US" dirty="0" smtClean="0"/>
              <a:t>속성 한꺼번에 묶어서 지정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53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transition-timing-function 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속성값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처음에 천천히 시작 점점 빨라지다 마지막에 천천히 끝냄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linear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시작부터 끝까지 똑같은 속도로 진행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ease-in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느리게 시작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ease-out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느리게 끝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ease-in-out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느리게 시작하고 느리게 끝냄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19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9887" t="24350" r="19689" b="12824"/>
          <a:stretch/>
        </p:blipFill>
        <p:spPr>
          <a:xfrm>
            <a:off x="350951" y="1390979"/>
            <a:ext cx="7451929" cy="5222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951" y="426720"/>
            <a:ext cx="6752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HF</a:t>
            </a:r>
            <a:r>
              <a:rPr lang="ko-KR" altLang="en-US" sz="2800" dirty="0" smtClean="0"/>
              <a:t>한국금융주택공사 페이지 따라 만들기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591040" y="4206240"/>
            <a:ext cx="173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test/</a:t>
            </a:r>
            <a:r>
              <a:rPr lang="ko-KR" altLang="en-US" dirty="0"/>
              <a:t>연습</a:t>
            </a:r>
            <a:r>
              <a:rPr lang="en-US" altLang="ko-KR" dirty="0"/>
              <a:t>hf.html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463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59" y="737376"/>
            <a:ext cx="7440063" cy="54109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153890" y="552710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mtClean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1" smtClean="0">
                <a:latin typeface="D2coding" panose="020B0609020101020101" pitchFamily="49" charset="-127"/>
                <a:ea typeface="D2coding" panose="020B0609020101020101" pitchFamily="49" charset="-127"/>
              </a:rPr>
              <a:t>product-image</a:t>
            </a:r>
            <a:r>
              <a:rPr lang="en-US" altLang="ko-KR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16443" y="888120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mtClean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"../images/room.avif"</a:t>
            </a:r>
            <a:endParaRPr lang="en-US" altLang="ko-KR" b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16443" y="1671172"/>
            <a:ext cx="3804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1">
                <a:latin typeface="D2coding" panose="020B0609020101020101" pitchFamily="49" charset="-127"/>
                <a:ea typeface="D2coding" panose="020B0609020101020101" pitchFamily="49" charset="-127"/>
              </a:rPr>
              <a:t>hotspot hotspot-3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b="1">
                <a:solidFill>
                  <a:schemeClr val="accent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tooltip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수납 </a:t>
            </a:r>
            <a:r>
              <a:rPr lang="ko-KR" altLang="en-US" smtClean="0">
                <a:latin typeface="D2coding" panose="020B0609020101020101" pitchFamily="49" charset="-127"/>
                <a:ea typeface="D2coding" panose="020B0609020101020101" pitchFamily="49" charset="-127"/>
              </a:rPr>
              <a:t>박스</a:t>
            </a:r>
            <a:endParaRPr lang="en-US" altLang="ko-KR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latin typeface="D2coding" panose="020B0609020101020101" pitchFamily="49" charset="-127"/>
                <a:ea typeface="D2coding" panose="020B0609020101020101" pitchFamily="49" charset="-127"/>
              </a:rPr>
              <a:t>        ₩29,900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66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1162595"/>
            <a:ext cx="4632959" cy="4752462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&lt;style&gt; 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div {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width: 100px;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height: 100px;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background-color: red;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position: relative;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animation-name: example;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animation-duration: 4s;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animation-delay: 2s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1383" y="1162595"/>
            <a:ext cx="5473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@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keyframes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example 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0% 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background-color:red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left:0px; top:0px;}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25%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background-color:yellow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left:200px; top:0px;}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50%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background-color:blue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left:200px; top:200px;}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75%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background-color:green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left:0px; top:200px;}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100%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background-color:red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left:0px; top:0px;}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&lt;/style&gt;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9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사용법에 대한 간단한 내용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만든 사이트 보기 </a:t>
            </a:r>
            <a:r>
              <a:rPr lang="en-US" altLang="ko-KR" dirty="0" err="1" smtClean="0"/>
              <a:t>pinterest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97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89579"/>
          </a:xfrm>
        </p:spPr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여백 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padding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안쪽의 여백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sz="160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smtClean="0">
                <a:latin typeface="D2Coding" panose="020B0609020101020101" pitchFamily="49" charset="-127"/>
                <a:ea typeface="D2Coding" panose="020B0609020101020101" pitchFamily="49" charset="-127"/>
              </a:rPr>
              <a:t>margin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바깥의 여백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1800" b="1" smtClean="0">
                <a:latin typeface="D2Coding" panose="020B0609020101020101" pitchFamily="49" charset="-127"/>
                <a:ea typeface="D2Coding" panose="020B0609020101020101" pitchFamily="49" charset="-127"/>
              </a:rPr>
              <a:t>inspect </a:t>
            </a:r>
            <a:r>
              <a:rPr lang="ko-KR" altLang="en-US" sz="1800" b="1" smtClean="0">
                <a:latin typeface="D2Coding" panose="020B0609020101020101" pitchFamily="49" charset="-127"/>
                <a:ea typeface="D2Coding" panose="020B0609020101020101" pitchFamily="49" charset="-127"/>
              </a:rPr>
              <a:t>검사</a:t>
            </a:r>
            <a:r>
              <a:rPr lang="ko-KR" altLang="en-US" sz="1800" smtClean="0"/>
              <a:t>기능</a:t>
            </a:r>
            <a:r>
              <a:rPr lang="ko-KR" altLang="en-US" sz="1400" smtClean="0"/>
              <a:t>으로 </a:t>
            </a:r>
            <a:r>
              <a:rPr lang="ko-KR" altLang="en-US" sz="1400" smtClean="0"/>
              <a:t>확인</a:t>
            </a:r>
            <a:r>
              <a:rPr lang="en-US" altLang="ko-KR" sz="1400" smtClean="0"/>
              <a:t>!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5544457" y="2714171"/>
            <a:ext cx="5021943" cy="3161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1" y="3114282"/>
            <a:ext cx="3773714" cy="22414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66113" y="3418113"/>
            <a:ext cx="3178629" cy="1741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패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371" y="3788229"/>
            <a:ext cx="2160813" cy="104381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75378" y="3417147"/>
            <a:ext cx="170110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 smtClean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패딩</a:t>
            </a:r>
            <a:r>
              <a:rPr lang="en-US" altLang="ko-KR" sz="2000" b="1" cap="none" spc="0" dirty="0" smtClean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(padding)</a:t>
            </a:r>
            <a:endParaRPr lang="en-US" altLang="ko-KR" sz="2000" b="1" cap="none" spc="0" dirty="0">
              <a:ln w="0"/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11948" y="3077998"/>
            <a:ext cx="176843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0"/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테두리</a:t>
            </a:r>
            <a:r>
              <a:rPr lang="en-US" altLang="ko-KR" sz="2000" b="1" dirty="0" smtClean="0">
                <a:ln w="0"/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en-US" altLang="ko-KR" sz="2000" b="1" cap="none" spc="0" dirty="0" smtClean="0">
                <a:ln w="0"/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border)</a:t>
            </a:r>
            <a:endParaRPr lang="en-US" altLang="ko-KR" sz="2000" b="1" cap="none" spc="0" dirty="0">
              <a:ln w="0"/>
              <a:solidFill>
                <a:schemeClr val="bg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91746" y="2684418"/>
            <a:ext cx="156966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마진</a:t>
            </a:r>
            <a:r>
              <a:rPr lang="en-US" altLang="ko-KR" sz="2000" b="1" cap="none" spc="0" dirty="0" smtClean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en-US" altLang="ko-KR" sz="2000" b="1" dirty="0" smtClean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margin</a:t>
            </a:r>
            <a:r>
              <a:rPr lang="en-US" altLang="ko-KR" sz="2000" b="1" cap="none" spc="0" dirty="0" smtClean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en-US" altLang="ko-KR" sz="2000" b="1" cap="none" spc="0" dirty="0">
              <a:ln w="0"/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8587" y="4076823"/>
            <a:ext cx="1526380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err="1" smtClean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콘텐츠</a:t>
            </a:r>
            <a:r>
              <a:rPr lang="ko-KR" altLang="en-US" sz="2000" b="1" cap="none" spc="0" smtClean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000" b="1" cap="none" spc="0" smtClean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영역</a:t>
            </a:r>
            <a:r>
              <a:rPr lang="en-US" altLang="ko-KR" sz="2000" b="1" cap="none" spc="0" smtClean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en-US" altLang="ko-KR" sz="2000" b="1" cap="none" spc="0" smtClean="0">
                <a:ln w="0"/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2000" b="1">
                <a:latin typeface="HY강B" panose="02030600000101010101" pitchFamily="18" charset="-127"/>
                <a:ea typeface="HY강B" panose="02030600000101010101" pitchFamily="18" charset="-127"/>
              </a:rPr>
              <a:t>Content</a:t>
            </a:r>
            <a:endParaRPr lang="en-US" altLang="ko-KR" sz="2000" b="1" cap="none" spc="0" dirty="0">
              <a:ln w="0"/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39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CDN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Content Delivery Network </a:t>
            </a:r>
            <a:endParaRPr lang="en-US" altLang="ko-KR" sz="1800" dirty="0" smtClean="0">
              <a:latin typeface="+mj-ea"/>
              <a:ea typeface="+mj-ea"/>
            </a:endParaRPr>
          </a:p>
          <a:p>
            <a:r>
              <a:rPr lang="ko-KR" altLang="en-US" sz="1800" dirty="0" smtClean="0">
                <a:latin typeface="+mj-ea"/>
                <a:ea typeface="+mj-ea"/>
              </a:rPr>
              <a:t>파일을 </a:t>
            </a:r>
            <a:r>
              <a:rPr lang="ko-KR" altLang="en-US" sz="1800" dirty="0">
                <a:latin typeface="+mj-ea"/>
                <a:ea typeface="+mj-ea"/>
              </a:rPr>
              <a:t>여러 공개 서버에 분산시키고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사용자가 접속하는 지역과 가장 가까운 곳의 서버에서 파일을 전송하는 </a:t>
            </a:r>
            <a:r>
              <a:rPr lang="ko-KR" altLang="en-US" sz="1800" dirty="0" smtClean="0">
                <a:latin typeface="+mj-ea"/>
                <a:ea typeface="+mj-ea"/>
              </a:rPr>
              <a:t>기술</a:t>
            </a:r>
            <a:endParaRPr lang="en-US" altLang="ko-KR" sz="1800" dirty="0" smtClean="0">
              <a:latin typeface="+mj-ea"/>
              <a:ea typeface="+mj-ea"/>
            </a:endParaRPr>
          </a:p>
          <a:p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sz="1800" dirty="0" err="1" smtClean="0">
                <a:latin typeface="+mj-ea"/>
                <a:ea typeface="+mj-ea"/>
              </a:rPr>
              <a:t>css</a:t>
            </a:r>
            <a:r>
              <a:rPr lang="ko-KR" altLang="en-US" sz="1800" dirty="0" smtClean="0">
                <a:latin typeface="+mj-ea"/>
                <a:ea typeface="+mj-ea"/>
              </a:rPr>
              <a:t>밑으로 갈수록 중요한</a:t>
            </a:r>
            <a:r>
              <a:rPr lang="en-US" altLang="ko-KR" sz="1800" dirty="0" smtClean="0">
                <a:latin typeface="+mj-ea"/>
                <a:ea typeface="+mj-ea"/>
              </a:rPr>
              <a:t>. </a:t>
            </a:r>
            <a:r>
              <a:rPr lang="ko-KR" altLang="en-US" sz="1800" dirty="0" smtClean="0">
                <a:latin typeface="+mj-ea"/>
                <a:ea typeface="+mj-ea"/>
              </a:rPr>
              <a:t>나중에 입력된 </a:t>
            </a:r>
            <a:r>
              <a:rPr lang="en-US" altLang="ko-KR" sz="1800" dirty="0" err="1" smtClean="0">
                <a:latin typeface="+mj-ea"/>
                <a:ea typeface="+mj-ea"/>
              </a:rPr>
              <a:t>css</a:t>
            </a:r>
            <a:r>
              <a:rPr lang="ko-KR" altLang="en-US" sz="1800" dirty="0" smtClean="0">
                <a:latin typeface="+mj-ea"/>
                <a:ea typeface="+mj-ea"/>
              </a:rPr>
              <a:t>가 </a:t>
            </a:r>
            <a:r>
              <a:rPr lang="en-US" altLang="ko-KR" sz="1800" dirty="0" smtClean="0">
                <a:latin typeface="+mj-ea"/>
                <a:ea typeface="+mj-ea"/>
              </a:rPr>
              <a:t>overwrite</a:t>
            </a:r>
            <a:r>
              <a:rPr lang="ko-KR" altLang="en-US" sz="1800" dirty="0" smtClean="0">
                <a:latin typeface="+mj-ea"/>
                <a:ea typeface="+mj-ea"/>
              </a:rPr>
              <a:t>되어 진다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r>
              <a:rPr lang="ko-KR" altLang="en-US" sz="1800" dirty="0" smtClean="0">
                <a:latin typeface="+mj-ea"/>
                <a:ea typeface="+mj-ea"/>
              </a:rPr>
              <a:t>위에 부트스트랩 </a:t>
            </a:r>
            <a:r>
              <a:rPr lang="en-US" altLang="ko-KR" sz="1800" dirty="0" smtClean="0">
                <a:latin typeface="+mj-ea"/>
                <a:ea typeface="+mj-ea"/>
              </a:rPr>
              <a:t>CDN</a:t>
            </a:r>
            <a:r>
              <a:rPr lang="ko-KR" altLang="en-US" sz="1800" dirty="0" smtClean="0">
                <a:latin typeface="+mj-ea"/>
                <a:ea typeface="+mj-ea"/>
              </a:rPr>
              <a:t>을 넣기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1800" dirty="0" smtClean="0">
                <a:latin typeface="+mj-ea"/>
                <a:ea typeface="+mj-ea"/>
              </a:rPr>
              <a:t>body</a:t>
            </a:r>
            <a:r>
              <a:rPr lang="ko-KR" altLang="en-US" sz="1800" dirty="0" smtClean="0">
                <a:latin typeface="+mj-ea"/>
                <a:ea typeface="+mj-ea"/>
              </a:rPr>
              <a:t>태그 맨 아래에 </a:t>
            </a:r>
            <a:r>
              <a:rPr lang="en-US" altLang="ko-KR" sz="1800" dirty="0" smtClean="0">
                <a:latin typeface="+mj-ea"/>
                <a:ea typeface="+mj-ea"/>
              </a:rPr>
              <a:t>JS </a:t>
            </a:r>
            <a:r>
              <a:rPr lang="ko-KR" altLang="en-US" sz="1800" dirty="0" smtClean="0">
                <a:latin typeface="+mj-ea"/>
                <a:ea typeface="+mj-ea"/>
              </a:rPr>
              <a:t>넣기</a:t>
            </a:r>
            <a:r>
              <a:rPr lang="en-US" altLang="ko-KR" sz="1800" smtClean="0">
                <a:latin typeface="+mj-ea"/>
                <a:ea typeface="+mj-ea"/>
              </a:rPr>
              <a:t>.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76408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2464" r="18961" b="5688"/>
          <a:stretch/>
        </p:blipFill>
        <p:spPr>
          <a:xfrm>
            <a:off x="365761" y="-431075"/>
            <a:ext cx="10853630" cy="8360229"/>
          </a:xfrm>
        </p:spPr>
      </p:pic>
    </p:spTree>
    <p:extLst>
      <p:ext uri="{BB962C8B-B14F-4D97-AF65-F5344CB8AC3E}">
        <p14:creationId xmlns:p14="http://schemas.microsoft.com/office/powerpoint/2010/main" val="168480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Pages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19" y="0"/>
            <a:ext cx="9383434" cy="66493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31368" y="4579946"/>
            <a:ext cx="2277979" cy="6256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9712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Pages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57117" r="7601" b="20687"/>
          <a:stretch/>
        </p:blipFill>
        <p:spPr>
          <a:xfrm>
            <a:off x="2261937" y="1283367"/>
            <a:ext cx="6128085" cy="1475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그림 2" descr="Pages -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7" b="27744"/>
          <a:stretch/>
        </p:blipFill>
        <p:spPr>
          <a:xfrm>
            <a:off x="1500536" y="3192379"/>
            <a:ext cx="9383434" cy="2662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6" name="직선 연결선 5"/>
          <p:cNvCxnSpPr/>
          <p:nvPr/>
        </p:nvCxnSpPr>
        <p:spPr>
          <a:xfrm>
            <a:off x="5999746" y="4957011"/>
            <a:ext cx="3132000" cy="0"/>
          </a:xfrm>
          <a:prstGeom prst="line">
            <a:avLst/>
          </a:prstGeom>
          <a:ln w="57150">
            <a:solidFill>
              <a:srgbClr val="2501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831244" y="2256341"/>
            <a:ext cx="3132000" cy="0"/>
          </a:xfrm>
          <a:prstGeom prst="line">
            <a:avLst/>
          </a:prstGeom>
          <a:ln w="57150">
            <a:solidFill>
              <a:srgbClr val="2501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24169" y="5935214"/>
            <a:ext cx="586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두 개 이상 일 때</a:t>
            </a:r>
            <a:r>
              <a:rPr lang="en-US" altLang="ko-KR" b="1" dirty="0" smtClean="0">
                <a:hlinkClick r:id="rId5"/>
              </a:rPr>
              <a:t>https</a:t>
            </a:r>
            <a:r>
              <a:rPr lang="en-US" altLang="ko-KR" b="1" dirty="0">
                <a:hlinkClick r:id="rId5"/>
              </a:rPr>
              <a:t>://userName.github.io/repo2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형식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9411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7608" y="2557978"/>
            <a:ext cx="6766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분 수업</a:t>
            </a:r>
            <a:endParaRPr lang="en-US" altLang="ko-KR" dirty="0" smtClean="0"/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분 실습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연습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쉬는 시간</a:t>
            </a:r>
            <a:endParaRPr lang="en-US" altLang="ko-KR" dirty="0" smtClean="0"/>
          </a:p>
          <a:p>
            <a:r>
              <a:rPr lang="en-US" altLang="ko-KR" sz="4800" dirty="0" smtClean="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5:00</a:t>
            </a:r>
            <a:r>
              <a:rPr lang="ko-KR" altLang="en-US" sz="4800" dirty="0" smtClean="0">
                <a:latin typeface="HY수평선B" panose="02030600000101010101" pitchFamily="18" charset="-127"/>
                <a:ea typeface="HY수평선B" panose="02030600000101010101" pitchFamily="18" charset="-127"/>
              </a:rPr>
              <a:t>분까지 쉬는 시간</a:t>
            </a:r>
            <a:endParaRPr lang="ko-KR" altLang="en-US" sz="48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1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58" y="339683"/>
            <a:ext cx="9551831" cy="60426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6176" rIns="0" bIns="10156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20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박스 모델 </a:t>
            </a:r>
            <a:r>
              <a:rPr kumimoji="0" lang="ko-KR" altLang="ko-KR" sz="20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(Box Model) </a:t>
            </a:r>
            <a:r>
              <a:rPr kumimoji="0" lang="ko-KR" sz="20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및 레이아웃</a:t>
            </a:r>
            <a:endParaRPr kumimoji="0" lang="ko-KR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주제</a:t>
            </a: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모든 요소는 사각형 박스로 이루어져 있다</a:t>
            </a: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ko-KR" altLang="ko-KR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박스 모델의 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대 요소</a:t>
            </a:r>
            <a:endParaRPr kumimoji="0" lang="ko-KR" b="0" i="0" u="none" strike="noStrike" cap="none" normalizeH="0" baseline="0" smtClean="0">
              <a:ln>
                <a:noFill/>
              </a:ln>
              <a:solidFill>
                <a:srgbClr val="0A0A0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텍스트나 이미지가 들어가는 실제 영역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테두리와 콘텐츠 사이의 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안쪽 여백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요소의 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테두리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경계선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요소와 요소 사이의 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바깥쪽 공백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박스 크기 계산 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2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box-sizing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ko-KR" b="0" i="0" u="none" strike="noStrike" cap="none" normalizeH="0" baseline="0" smtClean="0">
              <a:ln>
                <a:noFill/>
              </a:ln>
              <a:solidFill>
                <a:srgbClr val="0A0A0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content-box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기본값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너비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(width)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 패딩과 테두리가 포함되지 않음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border-box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너비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(width)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안에 패딩과 테두리를 포함시켜 계산 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레이아웃 설계 시 편리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핵심 레이아웃 속성</a:t>
            </a:r>
            <a:endParaRPr kumimoji="0" lang="ko-KR" b="0" i="0" u="none" strike="noStrike" cap="none" normalizeH="0" baseline="0" smtClean="0">
              <a:ln>
                <a:noFill/>
              </a:ln>
              <a:solidFill>
                <a:srgbClr val="0A0A0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요소를 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보여주는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방식 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block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inline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inline-block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none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요소의 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배치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기준 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static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relative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absolute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fixed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Flexbox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현대 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웹 레이아웃의 표준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요소를 정렬하고 공간을 배분하는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효율적인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방식</a:t>
            </a:r>
            <a:endParaRPr kumimoji="0" lang="ko-KR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77" y="632252"/>
            <a:ext cx="2731799" cy="210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86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74933</TotalTime>
  <Words>3948</Words>
  <Application>Microsoft Office PowerPoint</Application>
  <PresentationFormat>와이드스크린</PresentationFormat>
  <Paragraphs>886</Paragraphs>
  <Slides>84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103" baseType="lpstr">
      <vt:lpstr>Google Sans</vt:lpstr>
      <vt:lpstr>Noto Sans KR</vt:lpstr>
      <vt:lpstr>HY강B</vt:lpstr>
      <vt:lpstr>나눔고딕 ExtraBold</vt:lpstr>
      <vt:lpstr>Hi Melody</vt:lpstr>
      <vt:lpstr>바탕</vt:lpstr>
      <vt:lpstr>HY목각파임B</vt:lpstr>
      <vt:lpstr>HY수평선B</vt:lpstr>
      <vt:lpstr>나눔바른펜</vt:lpstr>
      <vt:lpstr>D2Coding</vt:lpstr>
      <vt:lpstr>맑은 고딕</vt:lpstr>
      <vt:lpstr>Arial</vt:lpstr>
      <vt:lpstr>Arial Unicode MS</vt:lpstr>
      <vt:lpstr>Tahoma</vt:lpstr>
      <vt:lpstr>D2Coding</vt:lpstr>
      <vt:lpstr>돋움</vt:lpstr>
      <vt:lpstr>Garamond</vt:lpstr>
      <vt:lpstr>나눔고딕</vt:lpstr>
      <vt:lpstr>자연주의</vt:lpstr>
      <vt:lpstr>PowerPoint 프레젠테이션</vt:lpstr>
      <vt:lpstr>CSS</vt:lpstr>
      <vt:lpstr>CSS3 Cascading Style Sheets 약어 웹표준 스타일 프로그래밍 언어</vt:lpstr>
      <vt:lpstr>CSS 우선순위</vt:lpstr>
      <vt:lpstr>PowerPoint 프레젠테이션</vt:lpstr>
      <vt:lpstr>내부/  외부 스타일</vt:lpstr>
      <vt:lpstr>PowerPoint 프레젠테이션</vt:lpstr>
      <vt:lpstr>여백 속성</vt:lpstr>
      <vt:lpstr>PowerPoint 프레젠테이션</vt:lpstr>
      <vt:lpstr>PowerPoint 프레젠테이션</vt:lpstr>
      <vt:lpstr>div블록과 span인라인</vt:lpstr>
      <vt:lpstr>PowerPoint 프레젠테이션</vt:lpstr>
      <vt:lpstr>PowerPoint 프레젠테이션</vt:lpstr>
      <vt:lpstr>PowerPoint 프레젠테이션</vt:lpstr>
      <vt:lpstr>float 속성 </vt:lpstr>
      <vt:lpstr>float속성</vt:lpstr>
      <vt:lpstr>PowerPoint 프레젠테이션</vt:lpstr>
      <vt:lpstr>PowerPoint 프레젠테이션</vt:lpstr>
      <vt:lpstr>PowerPoint 프레젠테이션</vt:lpstr>
      <vt:lpstr>텍스트 관련 스타일</vt:lpstr>
      <vt:lpstr>PowerPoint 프레젠테이션</vt:lpstr>
      <vt:lpstr>PowerPoint 프레젠테이션</vt:lpstr>
      <vt:lpstr>웹 폰트 사용하기</vt:lpstr>
      <vt:lpstr>PowerPoint 프레젠테이션</vt:lpstr>
      <vt:lpstr>PowerPoint 프레젠테이션</vt:lpstr>
      <vt:lpstr>텍스트 정렬</vt:lpstr>
      <vt:lpstr>박스 만들기 </vt:lpstr>
      <vt:lpstr>예제2-3 포지션으로  자유롭게 위치 이동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html로 부드럽게 페이지 이동</vt:lpstr>
      <vt:lpstr>뷰포트 viewport  단위 모바일 등 사용환경에 따라 의도한 대로 웹페이지가 보여지지 않아 화면 배율에 따라 지정할 수 있는 개념이 등장했습니다.</vt:lpstr>
      <vt:lpstr>PowerPoint 프레젠테이션</vt:lpstr>
      <vt:lpstr>PowerPoint 프레젠테이션</vt:lpstr>
      <vt:lpstr>PowerPoint 프레젠테이션</vt:lpstr>
      <vt:lpstr>margin 속성 다양한 여백 설정</vt:lpstr>
      <vt:lpstr>목록이용 세로메뉴 만들기 예제 1-1</vt:lpstr>
      <vt:lpstr>표 스타일 적용</vt:lpstr>
      <vt:lpstr>수평 내비게이션 만들기</vt:lpstr>
      <vt:lpstr>박스 모델 속성</vt:lpstr>
      <vt:lpstr>PowerPoint 프레젠테이션</vt:lpstr>
      <vt:lpstr>PowerPoint 프레젠테이션</vt:lpstr>
      <vt:lpstr>PowerPoint 프레젠테이션</vt:lpstr>
      <vt:lpstr>간단한 웹사이트 제작</vt:lpstr>
      <vt:lpstr>PowerPoint 프레젠테이션</vt:lpstr>
      <vt:lpstr>PowerPoint 프레젠테이션</vt:lpstr>
      <vt:lpstr>미디어 쿼리</vt:lpstr>
      <vt:lpstr>웹반응형 페이지 살펴보기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그리드 레이아웃</vt:lpstr>
      <vt:lpstr>그리드 레이아웃</vt:lpstr>
      <vt:lpstr>PowerPoint 프레젠테이션</vt:lpstr>
      <vt:lpstr>flex-box 플렉스 박스 항목이 여러 개 있을 때 일괄적으로 한꺼번에 배치할 수 있도록</vt:lpstr>
      <vt:lpstr>PowerPoint 프레젠테이션</vt:lpstr>
      <vt:lpstr>PowerPoint 프레젠테이션</vt:lpstr>
      <vt:lpstr>flex-box 부모요소에 적용하기.</vt:lpstr>
      <vt:lpstr>PowerPoint 프레젠테이션</vt:lpstr>
      <vt:lpstr>PowerPoint 프레젠테이션</vt:lpstr>
      <vt:lpstr>트랜지션 속성</vt:lpstr>
      <vt:lpstr>트랜지션이란?</vt:lpstr>
      <vt:lpstr>애니메이션</vt:lpstr>
      <vt:lpstr>애니메이션 속성</vt:lpstr>
      <vt:lpstr>transition-timing-function 속성값</vt:lpstr>
      <vt:lpstr>PowerPoint 프레젠테이션</vt:lpstr>
      <vt:lpstr>PowerPoint 프레젠테이션</vt:lpstr>
      <vt:lpstr>PowerPoint 프레젠테이션</vt:lpstr>
      <vt:lpstr>PowerPoint 프레젠테이션</vt:lpstr>
      <vt:lpstr>CDN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Microsoft 계정</dc:creator>
  <cp:lastModifiedBy>Microsoft 계정</cp:lastModifiedBy>
  <cp:revision>376</cp:revision>
  <dcterms:created xsi:type="dcterms:W3CDTF">2022-08-14T06:40:35Z</dcterms:created>
  <dcterms:modified xsi:type="dcterms:W3CDTF">2026-01-21T07:24:10Z</dcterms:modified>
</cp:coreProperties>
</file>